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6" r:id="rId2"/>
    <p:sldId id="256" r:id="rId3"/>
    <p:sldId id="280" r:id="rId4"/>
    <p:sldId id="257" r:id="rId5"/>
    <p:sldId id="258" r:id="rId6"/>
    <p:sldId id="259" r:id="rId7"/>
    <p:sldId id="260" r:id="rId8"/>
    <p:sldId id="290" r:id="rId9"/>
    <p:sldId id="261" r:id="rId10"/>
    <p:sldId id="262" r:id="rId11"/>
    <p:sldId id="263" r:id="rId12"/>
    <p:sldId id="264" r:id="rId13"/>
    <p:sldId id="265" r:id="rId14"/>
    <p:sldId id="282" r:id="rId15"/>
    <p:sldId id="272" r:id="rId16"/>
    <p:sldId id="267" r:id="rId17"/>
    <p:sldId id="285" r:id="rId18"/>
    <p:sldId id="269" r:id="rId19"/>
    <p:sldId id="270" r:id="rId20"/>
    <p:sldId id="271" r:id="rId21"/>
    <p:sldId id="274" r:id="rId22"/>
    <p:sldId id="279" r:id="rId23"/>
    <p:sldId id="284" r:id="rId24"/>
    <p:sldId id="268" r:id="rId25"/>
    <p:sldId id="286" r:id="rId26"/>
    <p:sldId id="287" r:id="rId27"/>
    <p:sldId id="288" r:id="rId28"/>
    <p:sldId id="277" r:id="rId29"/>
    <p:sldId id="276" r:id="rId30"/>
    <p:sldId id="278" r:id="rId31"/>
    <p:sldId id="275" r:id="rId3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5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Impact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FC10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0E8-3742-BB65-46EA272202CB}"/>
              </c:ext>
            </c:extLst>
          </c:dPt>
          <c:dPt>
            <c:idx val="1"/>
            <c:bubble3D val="0"/>
            <c:spPr>
              <a:solidFill>
                <a:srgbClr val="1E3A5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0E8-3742-BB65-46EA272202CB}"/>
              </c:ext>
            </c:extLst>
          </c:dPt>
          <c:dPt>
            <c:idx val="2"/>
            <c:bubble3D val="0"/>
            <c:spPr>
              <a:solidFill>
                <a:srgbClr val="D32F2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70E8-3742-BB65-46EA272202CB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E8-3742-BB65-46EA272202CB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E8-3742-BB65-46EA272202CB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E8-3742-BB65-46EA272202C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Black Wealth ($1B)</c:v>
                </c:pt>
                <c:pt idx="1">
                  <c:v>Living Wage Jobs (40K–55K)</c:v>
                </c:pt>
                <c:pt idx="2">
                  <c:v>Affordable Units (65K)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E8-3742-BB65-46EA27220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2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E689-E1E3-39FF-BE45-F2972615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27941-CF41-5CC6-AD5A-8174A06A2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09DF9-B83C-90CF-1143-B71C1CA70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68F90-7751-EA3C-7C84-E7A784326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A98A0-8B15-5CEB-209A-E6DC0D40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47E41-43BE-1B06-3447-E2A06F315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AC9AF-CBC7-5EE5-E9CE-A50D9D1D3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99759-4A03-DAD3-95A3-562ABCEB7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C8704-78F4-E018-3F8B-DC927757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9AE17-737A-03F0-38E2-E91866298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180BE-0A54-5C45-4610-9B7995896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6D5BF-C5B0-70F2-F749-5BF6F0A0D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9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F7395-422D-7F2B-D063-E9DA90721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B8988-8C69-D6A9-FCAE-B0B58B60F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8C161-4118-BC48-3385-E40C94389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CEF0A-B772-F0DE-5A53-24F06F588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36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8231E-4730-58FB-8F67-CD613351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6F66F-9B6C-ED00-6475-3F3CA9B1F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ABB1-FF53-40F9-A0C1-B25AE8F8A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A258E-66A8-B6D4-4EC8-F4C30C9D5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01B7-D011-AC1A-1B15-DA9A33F1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41827-02A4-5473-7156-D4189C425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B8D24-5010-E1DD-8666-C5C8C9C7E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D75CD-01FB-6221-BAF1-385EE4F8B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EC7BE-872B-9CB1-A989-13A9ABBAE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C600B-A8CD-CFBF-9D95-5757AFAFB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CB22F-7A8D-80AE-D744-BC6373B6D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84B7-9917-C31A-6C54-9CF3C090B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904405" y="1243905"/>
            <a:ext cx="5335042" cy="0"/>
          </a:xfrm>
          <a:prstGeom prst="line">
            <a:avLst/>
          </a:prstGeom>
          <a:noFill/>
          <a:ln w="3810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904405" y="3686026"/>
            <a:ext cx="5335042" cy="0"/>
          </a:xfrm>
          <a:prstGeom prst="line">
            <a:avLst/>
          </a:prstGeom>
          <a:noFill/>
          <a:ln w="3810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851054" y="1682055"/>
            <a:ext cx="5441743" cy="56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1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31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Beloved Community</a:t>
            </a:r>
            <a:endParaRPr lang="en-US" sz="3150" dirty="0"/>
          </a:p>
        </p:txBody>
      </p:sp>
      <p:sp>
        <p:nvSpPr>
          <p:cNvPr id="6" name="Text 4"/>
          <p:cNvSpPr/>
          <p:nvPr/>
        </p:nvSpPr>
        <p:spPr>
          <a:xfrm>
            <a:off x="1851054" y="2432596"/>
            <a:ext cx="5441743" cy="853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10-Year Vision for</a:t>
            </a:r>
            <a:endParaRPr lang="en-US" sz="2400" dirty="0"/>
          </a:p>
          <a:p>
            <a:pPr marL="0" indent="0" algn="ctr">
              <a:lnSpc>
                <a:spcPts val="336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Economic Democracy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851054" y="3990826"/>
            <a:ext cx="5441743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a fair economy where communities control</a:t>
            </a:r>
            <a:endParaRPr lang="en-US" sz="1500" dirty="0"/>
          </a:p>
          <a:p>
            <a:pPr marL="0" indent="0" algn="ctr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their economic destiny and prosperity is shared</a:t>
            </a:r>
            <a:endParaRPr lang="en-US" sz="15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9E13A0D-F5AF-4AFF-3B24-157801122CA4}"/>
              </a:ext>
            </a:extLst>
          </p:cNvPr>
          <p:cNvSpPr/>
          <p:nvPr/>
        </p:nvSpPr>
        <p:spPr>
          <a:xfrm>
            <a:off x="1851053" y="182911"/>
            <a:ext cx="5441743" cy="853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Philadelphia’s Response to the Trump Administration &amp; Project 2025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438169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 1: Immediate Response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1107877"/>
            <a:ext cx="8382000" cy="1413421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88645" y="1431727"/>
            <a:ext cx="7966710" cy="3466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3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Philadelphia's $1.2 Billion Surplus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588645" y="1968847"/>
            <a:ext cx="7966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Shield Residents from Federal Cuts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81000" y="2997547"/>
            <a:ext cx="4000500" cy="1790402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83883" y="3273772"/>
            <a:ext cx="3594735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4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36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$120M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83883" y="4008983"/>
            <a:ext cx="359473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SNAP benefits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83883" y="4325094"/>
            <a:ext cx="359473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50,000 people won't go hungry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762500" y="2997547"/>
            <a:ext cx="4000500" cy="1790402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965383" y="3273772"/>
            <a:ext cx="3594735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4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36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$350M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4965383" y="4008983"/>
            <a:ext cx="359473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Living wage for city workers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965383" y="4325094"/>
            <a:ext cx="359473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40,000–55,000 workers lifted up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85750"/>
            <a:ext cx="544068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Solution 1: Preventing Mass Hunger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381000" y="1771799"/>
            <a:ext cx="3587948" cy="1626691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09600" y="2038499"/>
            <a:ext cx="3193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Crisis: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09600" y="2400449"/>
            <a:ext cx="3193363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80"/>
              </a:lnSpc>
              <a:buNone/>
            </a:pPr>
            <a:r>
              <a:rPr lang="en-US" sz="27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50,000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609600" y="2918520"/>
            <a:ext cx="31933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Philadelphians will lose SNAP benefits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81000" y="3588990"/>
            <a:ext cx="3587948" cy="697111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71500" y="3817590"/>
            <a:ext cx="3271087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benefit: </a:t>
            </a:r>
            <a:r>
              <a:rPr lang="en-US" sz="13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$200/month</a:t>
            </a: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person</a:t>
            </a:r>
            <a:endParaRPr lang="en-US" sz="1350" dirty="0"/>
          </a:p>
        </p:txBody>
      </p:sp>
      <p:pic>
        <p:nvPicPr>
          <p:cNvPr id="9" name="Image 0" descr="/tmp/rasterized-gradient-97eb8aa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948" y="1286024"/>
            <a:ext cx="4413052" cy="348585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635698" y="1609874"/>
            <a:ext cx="3918383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2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635698" y="2120354"/>
            <a:ext cx="3841552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$200 × 50,000 people = </a:t>
            </a:r>
            <a:r>
              <a:rPr lang="en-US" sz="1350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 million/month</a:t>
            </a:r>
            <a:endParaRPr lang="en-US" sz="1350" dirty="0"/>
          </a:p>
          <a:p>
            <a:pPr marL="342900" indent="-342900" algn="l">
              <a:lnSpc>
                <a:spcPts val="2100"/>
              </a:lnSpc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 million × 12 months = </a:t>
            </a:r>
            <a:r>
              <a:rPr lang="en-US" sz="1350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$120 million/year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4635698" y="2958554"/>
            <a:ext cx="3841552" cy="1527572"/>
          </a:xfrm>
          <a:prstGeom prst="rect">
            <a:avLst/>
          </a:prstGeom>
          <a:solidFill>
            <a:srgbClr val="0A162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791593" y="3187154"/>
            <a:ext cx="35297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 $1.2 billion surplus: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791593" y="3549104"/>
            <a:ext cx="3529763" cy="746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1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10% of surplus needed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438169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Solution 2: True Living Wage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1356420"/>
            <a:ext cx="2540050" cy="1398091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49910" y="1585020"/>
            <a:ext cx="220223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Federal Minimum</a:t>
            </a:r>
            <a:endParaRPr lang="en-US" sz="1050" dirty="0"/>
          </a:p>
        </p:txBody>
      </p:sp>
      <p:sp>
        <p:nvSpPr>
          <p:cNvPr id="5" name="Text 3"/>
          <p:cNvSpPr/>
          <p:nvPr/>
        </p:nvSpPr>
        <p:spPr>
          <a:xfrm>
            <a:off x="549910" y="1847850"/>
            <a:ext cx="2202231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80"/>
              </a:lnSpc>
              <a:buNone/>
            </a:pPr>
            <a:r>
              <a:rPr lang="en-US" sz="2700" b="1" dirty="0">
                <a:solidFill>
                  <a:srgbClr val="D32F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$7.25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549910" y="2365921"/>
            <a:ext cx="2202231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hour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3302050" y="1356420"/>
            <a:ext cx="2540050" cy="1398091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470959" y="1585020"/>
            <a:ext cx="220223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City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470959" y="1847850"/>
            <a:ext cx="2202231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80"/>
              </a:lnSpc>
              <a:buNone/>
            </a:pPr>
            <a:r>
              <a:rPr lang="en-US" sz="2700" b="1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$16.25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3470959" y="2365921"/>
            <a:ext cx="2202231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hour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223099" y="1356420"/>
            <a:ext cx="2540050" cy="1398091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392009" y="1585020"/>
            <a:ext cx="220223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50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Living Wage Goal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6392009" y="1847850"/>
            <a:ext cx="2202231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80"/>
              </a:lnSpc>
              <a:buNone/>
            </a:pPr>
            <a:r>
              <a:rPr lang="en-US" sz="27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$25.00</a:t>
            </a:r>
            <a:endParaRPr lang="en-US" sz="2700" dirty="0"/>
          </a:p>
        </p:txBody>
      </p:sp>
      <p:sp>
        <p:nvSpPr>
          <p:cNvPr id="14" name="Text 12"/>
          <p:cNvSpPr/>
          <p:nvPr/>
        </p:nvSpPr>
        <p:spPr>
          <a:xfrm>
            <a:off x="6392009" y="2365921"/>
            <a:ext cx="2202231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hour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81000" y="3406080"/>
            <a:ext cx="8382000" cy="1356271"/>
          </a:xfrm>
          <a:prstGeom prst="rect">
            <a:avLst/>
          </a:prstGeom>
          <a:solidFill>
            <a:srgbClr val="0A162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400050" y="3406080"/>
            <a:ext cx="0" cy="1356271"/>
          </a:xfrm>
          <a:prstGeom prst="line">
            <a:avLst/>
          </a:prstGeom>
          <a:noFill/>
          <a:ln w="3810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21792" y="3211711"/>
            <a:ext cx="812215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Impact:</a:t>
            </a: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23,000 Workers Directly Affected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609600" y="3996630"/>
            <a:ext cx="812215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90,000 People Will Benefit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609600" y="4305151"/>
            <a:ext cx="812215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Cost: $350 million/year from $1.2B surplus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0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85750"/>
            <a:ext cx="438169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a Living Wage Means</a:t>
            </a:r>
            <a:endParaRPr lang="en-US" sz="2700" dirty="0"/>
          </a:p>
        </p:txBody>
      </p:sp>
      <p:pic>
        <p:nvPicPr>
          <p:cNvPr id="3" name="Image 0" descr="/tmp/rasterized-gradient-6a5095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86904"/>
            <a:ext cx="2667000" cy="10819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97218" y="1463129"/>
            <a:ext cx="2234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 Rent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97218" y="1806029"/>
            <a:ext cx="2234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 eviction</a:t>
            </a:r>
            <a:endParaRPr lang="en-US" sz="1050" dirty="0"/>
          </a:p>
        </p:txBody>
      </p:sp>
      <p:pic>
        <p:nvPicPr>
          <p:cNvPr id="6" name="Image 1" descr="/tmp/rasterized-gradient-b8e9acb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186904"/>
            <a:ext cx="2667000" cy="10819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54718" y="1463129"/>
            <a:ext cx="2234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Buy Food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3454718" y="1806029"/>
            <a:ext cx="2234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skipping meals</a:t>
            </a:r>
            <a:endParaRPr lang="en-US" sz="1050" dirty="0"/>
          </a:p>
        </p:txBody>
      </p:sp>
      <p:pic>
        <p:nvPicPr>
          <p:cNvPr id="9" name="Image 2" descr="/tmp/rasterized-gradient-d248748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86904"/>
            <a:ext cx="2667000" cy="10819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12217" y="1463129"/>
            <a:ext cx="2234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 Healthcare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6312217" y="1806029"/>
            <a:ext cx="2234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Stay healthy</a:t>
            </a:r>
            <a:endParaRPr lang="en-US" sz="1050" dirty="0"/>
          </a:p>
        </p:txBody>
      </p:sp>
      <p:pic>
        <p:nvPicPr>
          <p:cNvPr id="12" name="Image 3" descr="/tmp/rasterized-gradient-b4f651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459385"/>
            <a:ext cx="2667000" cy="10819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7218" y="2735610"/>
            <a:ext cx="2234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597218" y="3078510"/>
            <a:ext cx="2234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 in future</a:t>
            </a:r>
            <a:endParaRPr lang="en-US" sz="1050" dirty="0"/>
          </a:p>
        </p:txBody>
      </p:sp>
      <p:pic>
        <p:nvPicPr>
          <p:cNvPr id="15" name="Image 4" descr="/tmp/rasterized-gradient-8789a67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2459385"/>
            <a:ext cx="2667000" cy="10819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54718" y="2735610"/>
            <a:ext cx="2234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Transportation</a:t>
            </a:r>
            <a:endParaRPr lang="en-US" sz="1500" dirty="0"/>
          </a:p>
        </p:txBody>
      </p:sp>
      <p:sp>
        <p:nvSpPr>
          <p:cNvPr id="17" name="Text 10"/>
          <p:cNvSpPr/>
          <p:nvPr/>
        </p:nvSpPr>
        <p:spPr>
          <a:xfrm>
            <a:off x="3454718" y="3078510"/>
            <a:ext cx="2234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 to work reliably</a:t>
            </a:r>
            <a:endParaRPr lang="en-US" sz="1050" dirty="0"/>
          </a:p>
        </p:txBody>
      </p:sp>
      <p:pic>
        <p:nvPicPr>
          <p:cNvPr id="18" name="Image 5" descr="/tmp/rasterized-gradient-c86d33e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459385"/>
            <a:ext cx="2667000" cy="10819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312217" y="2735610"/>
            <a:ext cx="2234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Childcare</a:t>
            </a:r>
            <a:endParaRPr lang="en-US" sz="1500" dirty="0"/>
          </a:p>
        </p:txBody>
      </p:sp>
      <p:sp>
        <p:nvSpPr>
          <p:cNvPr id="20" name="Text 12"/>
          <p:cNvSpPr/>
          <p:nvPr/>
        </p:nvSpPr>
        <p:spPr>
          <a:xfrm>
            <a:off x="6312217" y="3078510"/>
            <a:ext cx="2234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 families</a:t>
            </a:r>
            <a:endParaRPr lang="en-US" sz="1050" dirty="0"/>
          </a:p>
        </p:txBody>
      </p:sp>
      <p:sp>
        <p:nvSpPr>
          <p:cNvPr id="21" name="Text 13"/>
          <p:cNvSpPr/>
          <p:nvPr/>
        </p:nvSpPr>
        <p:spPr>
          <a:xfrm>
            <a:off x="381000" y="4017615"/>
            <a:ext cx="8382000" cy="853380"/>
          </a:xfrm>
          <a:prstGeom prst="rect">
            <a:avLst/>
          </a:prstGeom>
          <a:solidFill>
            <a:srgbClr val="0A1628"/>
          </a:solidFill>
          <a:ln w="28575">
            <a:solidFill>
              <a:srgbClr val="FFC107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4"/>
          <p:cNvSpPr/>
          <p:nvPr/>
        </p:nvSpPr>
        <p:spPr>
          <a:xfrm>
            <a:off x="569214" y="4284315"/>
            <a:ext cx="8005572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with dignity in the city they serve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22C0F-86D6-9DB3-F3AB-20AE1C71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CEF060B5-645F-80BF-FDD5-F6096B791110}"/>
              </a:ext>
            </a:extLst>
          </p:cNvPr>
          <p:cNvSpPr/>
          <p:nvPr/>
        </p:nvSpPr>
        <p:spPr>
          <a:xfrm>
            <a:off x="1851054" y="1987401"/>
            <a:ext cx="5335042" cy="0"/>
          </a:xfrm>
          <a:prstGeom prst="line">
            <a:avLst/>
          </a:prstGeom>
          <a:noFill/>
          <a:ln w="3810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E94E285-63D8-E82E-B97C-829D47DD549C}"/>
              </a:ext>
            </a:extLst>
          </p:cNvPr>
          <p:cNvSpPr/>
          <p:nvPr/>
        </p:nvSpPr>
        <p:spPr>
          <a:xfrm>
            <a:off x="1851054" y="4429522"/>
            <a:ext cx="5335042" cy="0"/>
          </a:xfrm>
          <a:prstGeom prst="line">
            <a:avLst/>
          </a:prstGeom>
          <a:noFill/>
          <a:ln w="3810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949B23B-55D2-1EBA-3346-F29F4FF43C5D}"/>
              </a:ext>
            </a:extLst>
          </p:cNvPr>
          <p:cNvSpPr/>
          <p:nvPr/>
        </p:nvSpPr>
        <p:spPr>
          <a:xfrm>
            <a:off x="1797703" y="2425551"/>
            <a:ext cx="5441743" cy="56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1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31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Beloved Community</a:t>
            </a:r>
            <a:endParaRPr lang="en-US" sz="31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F3582FB-7C3B-9ECE-395C-A0877FAE7CDC}"/>
              </a:ext>
            </a:extLst>
          </p:cNvPr>
          <p:cNvSpPr/>
          <p:nvPr/>
        </p:nvSpPr>
        <p:spPr>
          <a:xfrm>
            <a:off x="1797703" y="3176092"/>
            <a:ext cx="5441743" cy="853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10-Year Vision for</a:t>
            </a:r>
            <a:endParaRPr lang="en-US" sz="2400" dirty="0"/>
          </a:p>
          <a:p>
            <a:pPr marL="0" indent="0" algn="ctr">
              <a:lnSpc>
                <a:spcPts val="336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Economic Democracy</a:t>
            </a:r>
            <a:endParaRPr lang="en-US" sz="2400" dirty="0"/>
          </a:p>
        </p:txBody>
      </p:sp>
      <p:sp>
        <p:nvSpPr>
          <p:cNvPr id="2" name="Text 4">
            <a:extLst>
              <a:ext uri="{FF2B5EF4-FFF2-40B4-BE49-F238E27FC236}">
                <a16:creationId xmlns:a16="http://schemas.microsoft.com/office/drawing/2014/main" id="{2F0001E9-27C9-1FB3-615A-CAD44C44F302}"/>
              </a:ext>
            </a:extLst>
          </p:cNvPr>
          <p:cNvSpPr/>
          <p:nvPr/>
        </p:nvSpPr>
        <p:spPr>
          <a:xfrm>
            <a:off x="1744353" y="825996"/>
            <a:ext cx="5441743" cy="576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Do We Solve These Problems?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165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56642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10-Year Transformation Goals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842070"/>
            <a:ext cx="4000500" cy="921990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23875" y="984945"/>
            <a:ext cx="378904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65,000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523875" y="1423095"/>
            <a:ext cx="378904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Permanently affordable housing units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81000" y="1859310"/>
            <a:ext cx="4000500" cy="921990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23875" y="2002185"/>
            <a:ext cx="378904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40,000–55,000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523875" y="2440335"/>
            <a:ext cx="378904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 Black Philadelphians in living-wage jobs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381000" y="2876550"/>
            <a:ext cx="4000500" cy="921990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23875" y="3019425"/>
            <a:ext cx="378904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 Billion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523875" y="3457575"/>
            <a:ext cx="378904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 household wealth created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81000" y="3893790"/>
            <a:ext cx="4000500" cy="921990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23875" y="4036665"/>
            <a:ext cx="378904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523875" y="4474815"/>
            <a:ext cx="378904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Reduction in Black poverty rate</a:t>
            </a:r>
            <a:endParaRPr lang="en-US" sz="900" dirty="0"/>
          </a:p>
        </p:txBody>
      </p:sp>
      <p:graphicFrame>
        <p:nvGraphicFramePr>
          <p:cNvPr id="15" name="Chart 0"/>
          <p:cNvGraphicFramePr/>
          <p:nvPr/>
        </p:nvGraphicFramePr>
        <p:xfrm>
          <a:off x="4762500" y="1328738"/>
          <a:ext cx="400050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438169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Nine Pillars of Transformation</a:t>
            </a:r>
            <a:endParaRPr lang="en-US" sz="2550" dirty="0"/>
          </a:p>
        </p:txBody>
      </p:sp>
      <p:pic>
        <p:nvPicPr>
          <p:cNvPr id="3" name="Image 0" descr="/tmp/rasterized-gradient-3adcf9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421309"/>
            <a:ext cx="2730550" cy="81141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630859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Public Bank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57200" y="1901279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Community-controlled finance</a:t>
            </a:r>
            <a:endParaRPr lang="en-US" sz="900" dirty="0"/>
          </a:p>
        </p:txBody>
      </p:sp>
      <p:pic>
        <p:nvPicPr>
          <p:cNvPr id="6" name="Image 1" descr="/tmp/rasterized-gradient-1a6934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800" y="1421309"/>
            <a:ext cx="2730550" cy="81141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78250" y="1630859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Pension Investment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3378250" y="1901279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Worker capital for local needs</a:t>
            </a:r>
            <a:endParaRPr lang="en-US" sz="900" dirty="0"/>
          </a:p>
        </p:txBody>
      </p:sp>
      <p:pic>
        <p:nvPicPr>
          <p:cNvPr id="9" name="Image 2" descr="/tmp/rasterized-gradient-66c1764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849" y="1421309"/>
            <a:ext cx="2730550" cy="81141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299299" y="1630859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Cooperatives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6299299" y="1901279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Democratic ownership</a:t>
            </a:r>
            <a:endParaRPr lang="en-US" sz="900" dirty="0"/>
          </a:p>
        </p:txBody>
      </p:sp>
      <p:pic>
        <p:nvPicPr>
          <p:cNvPr id="12" name="Image 3" descr="/tmp/rasterized-gradient-dd2c5f9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423220"/>
            <a:ext cx="2730550" cy="81141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57200" y="2632770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Land Trusts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57200" y="2903190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Permanent affordability</a:t>
            </a:r>
            <a:endParaRPr lang="en-US" sz="900" dirty="0"/>
          </a:p>
        </p:txBody>
      </p:sp>
      <p:pic>
        <p:nvPicPr>
          <p:cNvPr id="15" name="Image 4" descr="/tmp/rasterized-gradient-ffccb11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800" y="2423220"/>
            <a:ext cx="2730550" cy="811411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378250" y="2632770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Social Housing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3378250" y="2903190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public housing</a:t>
            </a:r>
            <a:endParaRPr lang="en-US" sz="900" dirty="0"/>
          </a:p>
        </p:txBody>
      </p:sp>
      <p:pic>
        <p:nvPicPr>
          <p:cNvPr id="18" name="Image 5" descr="/tmp/rasterized-gradient-3db5f23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849" y="2423220"/>
            <a:ext cx="2730550" cy="811411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299299" y="2632770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Solar Co-ops</a:t>
            </a:r>
            <a:endParaRPr lang="en-US" sz="1200" dirty="0"/>
          </a:p>
        </p:txBody>
      </p:sp>
      <p:sp>
        <p:nvSpPr>
          <p:cNvPr id="20" name="Text 12"/>
          <p:cNvSpPr/>
          <p:nvPr/>
        </p:nvSpPr>
        <p:spPr>
          <a:xfrm>
            <a:off x="6299299" y="2903190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energy</a:t>
            </a:r>
            <a:endParaRPr lang="en-US" sz="900" dirty="0"/>
          </a:p>
        </p:txBody>
      </p:sp>
      <p:pic>
        <p:nvPicPr>
          <p:cNvPr id="21" name="Image 6" descr="/tmp/rasterized-gradient-d2912f6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50" y="3425130"/>
            <a:ext cx="2730550" cy="811411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0" y="3634680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 School Anchors</a:t>
            </a:r>
            <a:endParaRPr lang="en-US" sz="1200" dirty="0"/>
          </a:p>
        </p:txBody>
      </p:sp>
      <p:sp>
        <p:nvSpPr>
          <p:cNvPr id="23" name="Text 14"/>
          <p:cNvSpPr/>
          <p:nvPr/>
        </p:nvSpPr>
        <p:spPr>
          <a:xfrm>
            <a:off x="457200" y="3905101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Family-centered services</a:t>
            </a:r>
            <a:endParaRPr lang="en-US" sz="900" dirty="0"/>
          </a:p>
        </p:txBody>
      </p:sp>
      <p:pic>
        <p:nvPicPr>
          <p:cNvPr id="24" name="Image 7" descr="/tmp/rasterized-gradient-a1fe259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6800" y="3425130"/>
            <a:ext cx="2730550" cy="811411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378250" y="3634680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 Living Wages</a:t>
            </a:r>
            <a:endParaRPr lang="en-US" sz="1200" dirty="0"/>
          </a:p>
        </p:txBody>
      </p:sp>
      <p:sp>
        <p:nvSpPr>
          <p:cNvPr id="26" name="Text 16"/>
          <p:cNvSpPr/>
          <p:nvPr/>
        </p:nvSpPr>
        <p:spPr>
          <a:xfrm>
            <a:off x="3378250" y="3905101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 equity for all</a:t>
            </a:r>
            <a:endParaRPr lang="en-US" sz="900" dirty="0"/>
          </a:p>
        </p:txBody>
      </p:sp>
      <p:pic>
        <p:nvPicPr>
          <p:cNvPr id="27" name="Image 8" descr="/tmp/rasterized-gradient-5132761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7849" y="3425130"/>
            <a:ext cx="2730550" cy="811411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299299" y="3634680"/>
            <a:ext cx="243540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 Justice Reform</a:t>
            </a:r>
            <a:endParaRPr lang="en-US" sz="1200" dirty="0"/>
          </a:p>
        </p:txBody>
      </p:sp>
      <p:sp>
        <p:nvSpPr>
          <p:cNvPr id="29" name="Text 18"/>
          <p:cNvSpPr/>
          <p:nvPr/>
        </p:nvSpPr>
        <p:spPr>
          <a:xfrm>
            <a:off x="6299299" y="3905101"/>
            <a:ext cx="2435403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Restorative pathways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C978F-908B-E3D0-197C-D2EB315F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4179ED0-B8EC-708A-8B1F-4A6BB0C82C32}"/>
              </a:ext>
            </a:extLst>
          </p:cNvPr>
          <p:cNvSpPr/>
          <p:nvPr/>
        </p:nvSpPr>
        <p:spPr>
          <a:xfrm>
            <a:off x="285750" y="238125"/>
            <a:ext cx="438169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Financial Democracy</a:t>
            </a:r>
            <a:endParaRPr lang="en-US" sz="255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39EBCC7-77CF-D9A2-897D-21516A717AE7}"/>
              </a:ext>
            </a:extLst>
          </p:cNvPr>
          <p:cNvSpPr/>
          <p:nvPr/>
        </p:nvSpPr>
        <p:spPr>
          <a:xfrm>
            <a:off x="381000" y="1659285"/>
            <a:ext cx="4000500" cy="2339280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532431E-C66F-C6B7-45FC-E960CF640A0D}"/>
              </a:ext>
            </a:extLst>
          </p:cNvPr>
          <p:cNvSpPr/>
          <p:nvPr/>
        </p:nvSpPr>
        <p:spPr>
          <a:xfrm>
            <a:off x="571500" y="1887885"/>
            <a:ext cx="36918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Philadelphia Public Bank</a:t>
            </a:r>
            <a:endParaRPr lang="en-US" sz="15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6BF8AA3-F3D9-25D7-B831-03623D038DD1}"/>
              </a:ext>
            </a:extLst>
          </p:cNvPr>
          <p:cNvSpPr/>
          <p:nvPr/>
        </p:nvSpPr>
        <p:spPr>
          <a:xfrm>
            <a:off x="571500" y="2249835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Community-controlled banking that:</a:t>
            </a:r>
            <a:endParaRPr lang="en-US" sz="10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FEC3CF9-F039-84A9-AA5E-CB4894EE4DD9}"/>
              </a:ext>
            </a:extLst>
          </p:cNvPr>
          <p:cNvSpPr/>
          <p:nvPr/>
        </p:nvSpPr>
        <p:spPr>
          <a:xfrm>
            <a:off x="571500" y="2512665"/>
            <a:ext cx="3619500" cy="12954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Invests in neighborhoods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Provides below-market loans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Prevents predatory lending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Keeps wealth in Philadelphia</a:t>
            </a:r>
            <a:endParaRPr lang="en-US" sz="13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E4FD24D-0FBB-F24B-545A-FA6488767B98}"/>
              </a:ext>
            </a:extLst>
          </p:cNvPr>
          <p:cNvSpPr/>
          <p:nvPr/>
        </p:nvSpPr>
        <p:spPr>
          <a:xfrm>
            <a:off x="4762500" y="1659285"/>
            <a:ext cx="4000500" cy="2339280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41D5B26-401F-2432-809C-1BAF67D0A26F}"/>
              </a:ext>
            </a:extLst>
          </p:cNvPr>
          <p:cNvSpPr/>
          <p:nvPr/>
        </p:nvSpPr>
        <p:spPr>
          <a:xfrm>
            <a:off x="4953000" y="1887885"/>
            <a:ext cx="36918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Pension Fund Investment</a:t>
            </a:r>
            <a:endParaRPr lang="en-US" sz="15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C8D6079-C564-3C9D-EA8E-8761AE42985E}"/>
              </a:ext>
            </a:extLst>
          </p:cNvPr>
          <p:cNvSpPr/>
          <p:nvPr/>
        </p:nvSpPr>
        <p:spPr>
          <a:xfrm>
            <a:off x="4953000" y="2249835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Redirecting worker capital to:</a:t>
            </a:r>
            <a:endParaRPr lang="en-US" sz="105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2EA0046-63A6-43AB-485D-5CC8B39AD478}"/>
              </a:ext>
            </a:extLst>
          </p:cNvPr>
          <p:cNvSpPr/>
          <p:nvPr/>
        </p:nvSpPr>
        <p:spPr>
          <a:xfrm>
            <a:off x="4953000" y="2512665"/>
            <a:ext cx="3619500" cy="12954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Local infrastructure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Affordable housing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business lending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30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development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0007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4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438169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Permanent Housing Solutions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1180356"/>
            <a:ext cx="8382000" cy="1329482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40068" y="1456581"/>
            <a:ext cx="8063865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8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65,000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540068" y="2031802"/>
            <a:ext cx="806386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buNone/>
            </a:pPr>
            <a:r>
              <a:rPr lang="en-US" sz="13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Deeply Affordable Units Target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381000" y="2890838"/>
            <a:ext cx="2540050" cy="1127522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49910" y="3119438"/>
            <a:ext cx="2202231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Housing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9910" y="3454598"/>
            <a:ext cx="2202231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publicly-controlled housing for diverse incomes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302050" y="2890838"/>
            <a:ext cx="2540050" cy="1127522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70959" y="3119438"/>
            <a:ext cx="2202231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Land Trusts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3470959" y="3454598"/>
            <a:ext cx="2202231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Permanent affordability through community ownership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6223099" y="2890838"/>
            <a:ext cx="2540050" cy="1127522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392009" y="3119438"/>
            <a:ext cx="2202231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Housing Co-ops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6392009" y="3454598"/>
            <a:ext cx="2202231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Democratic resident control of housing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2452960" y="4437459"/>
            <a:ext cx="4237931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Removing housing from the speculative market forever</a:t>
            </a:r>
            <a:endParaRPr lang="en-US" sz="13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5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5899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Democratic Ownership &amp; Control</a:t>
            </a:r>
            <a:endParaRPr lang="en-US" sz="2550" dirty="0"/>
          </a:p>
        </p:txBody>
      </p:sp>
      <p:pic>
        <p:nvPicPr>
          <p:cNvPr id="3" name="Image 0" descr="/tmp/rasterized-gradient-07a5d9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5479"/>
            <a:ext cx="8382000" cy="94863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1444079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Worker Cooperatives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71500" y="1786979"/>
            <a:ext cx="81610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Workers own and democratically control their workplaces</a:t>
            </a:r>
            <a:endParaRPr lang="en-US" sz="1050" dirty="0"/>
          </a:p>
        </p:txBody>
      </p:sp>
      <p:pic>
        <p:nvPicPr>
          <p:cNvPr id="6" name="Image 1" descr="/tmp/rasterized-gradient-2bc142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54610"/>
            <a:ext cx="8382000" cy="94863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1500" y="2583210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Consumer Cooperatives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571500" y="2926110"/>
            <a:ext cx="81610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members own grocery stores and essential services</a:t>
            </a:r>
            <a:endParaRPr lang="en-US" sz="1050" dirty="0"/>
          </a:p>
        </p:txBody>
      </p:sp>
      <p:pic>
        <p:nvPicPr>
          <p:cNvPr id="9" name="Image 2" descr="/tmp/rasterized-gradient-9543af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93740"/>
            <a:ext cx="8382000" cy="94863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71500" y="3722340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Solar Cooperatives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571500" y="4065240"/>
            <a:ext cx="81610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Community-owned renewable energy systems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32297" y="1489918"/>
            <a:ext cx="0" cy="2163663"/>
          </a:xfrm>
          <a:prstGeom prst="line">
            <a:avLst/>
          </a:prstGeom>
          <a:noFill/>
          <a:ln w="76200">
            <a:solidFill>
              <a:srgbClr val="D32F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744926" y="1489918"/>
            <a:ext cx="6111050" cy="1089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90"/>
              </a:lnSpc>
              <a:spcAft>
                <a:spcPts val="1500"/>
              </a:spcAft>
              <a:buNone/>
            </a:pPr>
            <a:r>
              <a:rPr lang="en-US" sz="39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Project 2025 and</a:t>
            </a:r>
            <a:endParaRPr lang="en-US" sz="3900" dirty="0"/>
          </a:p>
          <a:p>
            <a:pPr marL="0" indent="0" algn="ctr">
              <a:lnSpc>
                <a:spcPts val="4290"/>
              </a:lnSpc>
              <a:spcAft>
                <a:spcPts val="1500"/>
              </a:spcAft>
              <a:buNone/>
            </a:pPr>
            <a:r>
              <a:rPr lang="en-US" sz="39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Project Beloved Community</a:t>
            </a:r>
            <a:endParaRPr lang="en-US" sz="3900" dirty="0"/>
          </a:p>
        </p:txBody>
      </p:sp>
      <p:sp>
        <p:nvSpPr>
          <p:cNvPr id="4" name="Text 2"/>
          <p:cNvSpPr/>
          <p:nvPr/>
        </p:nvSpPr>
        <p:spPr>
          <a:xfrm>
            <a:off x="1588414" y="2769840"/>
            <a:ext cx="6424223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spcBef>
                <a:spcPts val="300"/>
              </a:spcBef>
              <a:spcAft>
                <a:spcPts val="2250"/>
              </a:spcAft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588414" y="3375571"/>
            <a:ext cx="6424223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City at the Crossroads</a:t>
            </a: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31F81-1486-6856-20C7-E3CEB2B381D8}"/>
              </a:ext>
            </a:extLst>
          </p:cNvPr>
          <p:cNvSpPr txBox="1"/>
          <p:nvPr/>
        </p:nvSpPr>
        <p:spPr>
          <a:xfrm>
            <a:off x="2031166" y="586915"/>
            <a:ext cx="5448926" cy="71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520"/>
              </a:lnSpc>
              <a:spcBef>
                <a:spcPts val="300"/>
              </a:spcBef>
              <a:spcAft>
                <a:spcPts val="2250"/>
              </a:spcAft>
              <a:buNone/>
            </a:pPr>
            <a:r>
              <a:rPr lang="en-US" sz="1800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Poverty, Disinvestment, and a Moral Response in Philadelphia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6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5357813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Community Infrastructure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1136452"/>
            <a:ext cx="4000500" cy="1818977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32460" y="1460302"/>
            <a:ext cx="3497580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spcBef>
                <a:spcPts val="300"/>
              </a:spcBef>
              <a:spcAft>
                <a:spcPts val="1125"/>
              </a:spcAft>
              <a:buNone/>
            </a:pPr>
            <a:r>
              <a:rPr lang="en-US" sz="18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Schools as Community Anchors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32460" y="2243138"/>
            <a:ext cx="3497580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Transforming schools into hubs for family services, healthcare, and community support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62500" y="1296442"/>
            <a:ext cx="4000500" cy="1498997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13960" y="1620292"/>
            <a:ext cx="3497580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spcBef>
                <a:spcPts val="300"/>
              </a:spcBef>
              <a:spcAft>
                <a:spcPts val="1125"/>
              </a:spcAft>
              <a:buNone/>
            </a:pPr>
            <a:r>
              <a:rPr lang="en-US" sz="18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Restorative Justice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013960" y="2083147"/>
            <a:ext cx="3497580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Healing communities through rehabilitation and guaranteed pathways home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81000" y="3336429"/>
            <a:ext cx="8382000" cy="1422946"/>
          </a:xfrm>
          <a:prstGeom prst="rect">
            <a:avLst/>
          </a:prstGeom>
          <a:solidFill>
            <a:srgbClr val="0A162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88645" y="3660279"/>
            <a:ext cx="7966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1125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Breaking the cycles that perpetuate poverty: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789658" y="4069854"/>
            <a:ext cx="1668512" cy="403771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967283" y="4165104"/>
            <a:ext cx="131326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 Incarceration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48670" y="4069854"/>
            <a:ext cx="1804392" cy="403771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824936" y="4165104"/>
            <a:ext cx="145186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 Underfunding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643563" y="4069854"/>
            <a:ext cx="1710630" cy="403771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820766" y="4165104"/>
            <a:ext cx="13562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Trauma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9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70866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10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Investment Capital Pool: $1.6–$2.1 Billion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987028"/>
            <a:ext cx="2667000" cy="1083766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23875" y="1168003"/>
            <a:ext cx="242887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City + PGW Pensions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23875" y="1438424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$480-530M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23875" y="1743224"/>
            <a:ext cx="242887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25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 ETI from $10.2B funds</a:t>
            </a:r>
            <a:endParaRPr lang="en-US" sz="825" dirty="0"/>
          </a:p>
        </p:txBody>
      </p:sp>
      <p:sp>
        <p:nvSpPr>
          <p:cNvPr id="7" name="Text 5"/>
          <p:cNvSpPr/>
          <p:nvPr/>
        </p:nvSpPr>
        <p:spPr>
          <a:xfrm>
            <a:off x="3238500" y="987028"/>
            <a:ext cx="2667000" cy="1083766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81375" y="1168003"/>
            <a:ext cx="242887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381375" y="1438424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381375" y="1743224"/>
            <a:ext cx="242887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825" dirty="0"/>
          </a:p>
        </p:txBody>
      </p:sp>
      <p:sp>
        <p:nvSpPr>
          <p:cNvPr id="11" name="Text 9"/>
          <p:cNvSpPr/>
          <p:nvPr/>
        </p:nvSpPr>
        <p:spPr>
          <a:xfrm>
            <a:off x="6096000" y="987028"/>
            <a:ext cx="2667000" cy="1083766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238875" y="1168003"/>
            <a:ext cx="242887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Municipal Bonds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238875" y="1438424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$550-750M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238875" y="1743224"/>
            <a:ext cx="242887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25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Housing &amp; infrastructure</a:t>
            </a:r>
            <a:endParaRPr lang="en-US" sz="825" dirty="0"/>
          </a:p>
        </p:txBody>
      </p:sp>
      <p:sp>
        <p:nvSpPr>
          <p:cNvPr id="15" name="Text 13"/>
          <p:cNvSpPr/>
          <p:nvPr/>
        </p:nvSpPr>
        <p:spPr>
          <a:xfrm>
            <a:off x="381000" y="2261295"/>
            <a:ext cx="2667000" cy="1083766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23875" y="2442270"/>
            <a:ext cx="242887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Anchor Endowments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23875" y="2712690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$300-400M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523875" y="3017490"/>
            <a:ext cx="242887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25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1.5-2% of $28B total</a:t>
            </a:r>
            <a:endParaRPr lang="en-US" sz="825" dirty="0"/>
          </a:p>
        </p:txBody>
      </p:sp>
      <p:sp>
        <p:nvSpPr>
          <p:cNvPr id="19" name="Text 17"/>
          <p:cNvSpPr/>
          <p:nvPr/>
        </p:nvSpPr>
        <p:spPr>
          <a:xfrm>
            <a:off x="3238500" y="2261295"/>
            <a:ext cx="2667000" cy="1083766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381375" y="2442270"/>
            <a:ext cx="242887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City Reserves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381375" y="2712690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$250-350M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3381375" y="3017490"/>
            <a:ext cx="242887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25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deployment</a:t>
            </a:r>
            <a:endParaRPr lang="en-US" sz="825" dirty="0"/>
          </a:p>
        </p:txBody>
      </p:sp>
      <p:sp>
        <p:nvSpPr>
          <p:cNvPr id="23" name="Text 21"/>
          <p:cNvSpPr/>
          <p:nvPr/>
        </p:nvSpPr>
        <p:spPr>
          <a:xfrm>
            <a:off x="6096000" y="2261295"/>
            <a:ext cx="2667000" cy="1083766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238875" y="2442270"/>
            <a:ext cx="242887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2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AFL-CIO HIT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238875" y="2712690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$50-100M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6238875" y="3017490"/>
            <a:ext cx="2428875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25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Union pension funds</a:t>
            </a:r>
            <a:endParaRPr lang="en-US" sz="825" dirty="0"/>
          </a:p>
        </p:txBody>
      </p:sp>
      <p:pic>
        <p:nvPicPr>
          <p:cNvPr id="27" name="Image 0" descr="/tmp/rasterized-gradient-9c0143c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35561"/>
            <a:ext cx="8382000" cy="1135261"/>
          </a:xfrm>
          <a:prstGeom prst="rect">
            <a:avLst/>
          </a:prstGeom>
        </p:spPr>
      </p:pic>
      <p:sp>
        <p:nvSpPr>
          <p:cNvPr id="28" name="Text 25"/>
          <p:cNvSpPr/>
          <p:nvPr/>
        </p:nvSpPr>
        <p:spPr>
          <a:xfrm>
            <a:off x="491490" y="3764161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Revolving Fund Model: Loans are repaid and re-lent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491490" y="4107061"/>
            <a:ext cx="8161020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1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$3.7–5.1 Billion total lending over 10 years</a:t>
            </a:r>
            <a:endParaRPr lang="en-US" sz="2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24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457200" y="304800"/>
            <a:ext cx="8686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C107"/>
                </a:solidFill>
              </a:defRPr>
            </a:pPr>
            <a:r>
              <a:t>“Higher Taxes Kill Jobs” — The Evidence Says Otherwise</a:t>
            </a:r>
          </a:p>
        </p:txBody>
      </p:sp>
      <p:sp>
        <p:nvSpPr>
          <p:cNvPr id="3" name="Objection"/>
          <p:cNvSpPr txBox="1"/>
          <p:nvPr/>
        </p:nvSpPr>
        <p:spPr>
          <a:xfrm>
            <a:off x="457200" y="1097280"/>
            <a:ext cx="8686800" cy="457200"/>
          </a:xfrm>
          <a:prstGeom prst="rect">
            <a:avLst/>
          </a:prstGeom>
          <a:solidFill>
            <a:srgbClr val="3D0000"/>
          </a:solidFill>
          <a:ln>
            <a:solidFill>
              <a:srgbClr val="D32F2F"/>
            </a:solidFill>
          </a:ln>
        </p:spPr>
        <p:txBody>
          <a:bodyPr wrap="square" lIns="182880" tIns="91440" rIns="182880" bIns="91440" rtlCol="0" anchor="ctr"/>
          <a:lstStyle/>
          <a:p>
            <a:pPr algn="ctr">
              <a:defRPr sz="1400" i="1">
                <a:solidFill>
                  <a:srgbClr val="FFCCCC"/>
                </a:solidFill>
              </a:defRPr>
            </a:pPr>
            <a:r>
              <a:t>The Objection: “Restoring BIRT and imposing new taxes will drive businesses and millionaires out of Philadelphia, killing jobs and shrinking the tax base.”</a:t>
            </a:r>
          </a:p>
        </p:txBody>
      </p:sp>
      <p:sp>
        <p:nvSpPr>
          <p:cNvPr id="4" name="Col1"/>
          <p:cNvSpPr txBox="1"/>
          <p:nvPr/>
        </p:nvSpPr>
        <p:spPr>
          <a:xfrm>
            <a:off x="457200" y="1676400"/>
            <a:ext cx="2743200" cy="2743200"/>
          </a:xfrm>
          <a:prstGeom prst="rect">
            <a:avLst/>
          </a:prstGeom>
          <a:solidFill>
            <a:srgbClr val="0F2137"/>
          </a:solidFill>
          <a:ln>
            <a:solidFill>
              <a:srgbClr val="4CAF50"/>
            </a:solidFill>
          </a:ln>
        </p:spPr>
        <p:txBody>
          <a:bodyPr wrap="square" lIns="152400" tIns="152400" rIns="152400" bIns="152400" rtlCol="0" anchor="t"/>
          <a:lstStyle/>
          <a:p>
            <a:pPr algn="ctr">
              <a:defRPr sz="1400" b="1">
                <a:solidFill>
                  <a:srgbClr val="4CAF50"/>
                </a:solidFill>
              </a:defRPr>
            </a:pPr>
            <a:r>
              <a:rPr dirty="0"/>
              <a:t>MILLIONAIRES DON’T FLEE</a:t>
            </a:r>
          </a:p>
          <a:p>
            <a:pPr>
              <a:lnSpc>
                <a:spcPts val="1400"/>
              </a:lnSpc>
              <a:spcBef>
                <a:spcPts val="300"/>
              </a:spcBef>
              <a:defRPr sz="1200">
                <a:solidFill>
                  <a:srgbClr val="FFFFFF"/>
                </a:solidFill>
              </a:defRPr>
            </a:pPr>
            <a:r>
              <a:rPr dirty="0"/>
              <a:t>Stanford research (Young et al.) finds only </a:t>
            </a:r>
            <a:r>
              <a:rPr lang="en-US" sz="1200" b="1" dirty="0">
                <a:solidFill>
                  <a:srgbClr val="4CAF50"/>
                </a:solidFill>
              </a:rPr>
              <a:t>2.4% of millionaires</a:t>
            </a:r>
            <a:r>
              <a:rPr lang="en-US" sz="1200" dirty="0">
                <a:solidFill>
                  <a:srgbClr val="FFFFFF"/>
                </a:solidFill>
              </a:rPr>
              <a:t> move in response to higher taxes — and their departure is more than offset by new arrivals drawn to a thriving city.</a:t>
            </a:r>
          </a:p>
        </p:txBody>
      </p:sp>
      <p:sp>
        <p:nvSpPr>
          <p:cNvPr id="5" name="Col2"/>
          <p:cNvSpPr txBox="1"/>
          <p:nvPr/>
        </p:nvSpPr>
        <p:spPr>
          <a:xfrm>
            <a:off x="3352800" y="1676400"/>
            <a:ext cx="2743200" cy="2743200"/>
          </a:xfrm>
          <a:prstGeom prst="rect">
            <a:avLst/>
          </a:prstGeom>
          <a:solidFill>
            <a:srgbClr val="0F2137"/>
          </a:solidFill>
          <a:ln>
            <a:solidFill>
              <a:srgbClr val="4CAF50"/>
            </a:solidFill>
          </a:ln>
        </p:spPr>
        <p:txBody>
          <a:bodyPr wrap="square" lIns="152400" tIns="152400" rIns="152400" bIns="152400" rtlCol="0" anchor="t"/>
          <a:lstStyle/>
          <a:p>
            <a:pPr algn="ctr">
              <a:defRPr sz="1400" b="1">
                <a:solidFill>
                  <a:srgbClr val="4CAF50"/>
                </a:solidFill>
              </a:defRPr>
            </a:pPr>
            <a:r>
              <a:t>50 YEARS OF CUTS FAILED</a:t>
            </a:r>
          </a:p>
          <a:p>
            <a:pPr>
              <a:lnSpc>
                <a:spcPts val="1400"/>
              </a:lnSpc>
              <a:spcBef>
                <a:spcPts val="300"/>
              </a:spcBef>
              <a:defRPr sz="1200">
                <a:solidFill>
                  <a:srgbClr val="FFFFFF"/>
                </a:solidFill>
              </a:defRPr>
            </a:pPr>
            <a:r>
              <a:t>Philadelphia has cut the wage tax and BIRT repeatedly since the 1970s. The result: persistent poverty, disinvestment, and an unaffordable city.</a:t>
            </a:r>
          </a:p>
          <a:p>
            <a:pPr>
              <a:lnSpc>
                <a:spcPts val="1400"/>
              </a:lnSpc>
              <a:spcBef>
                <a:spcPts val="300"/>
              </a:spcBef>
              <a:defRPr sz="1200">
                <a:solidFill>
                  <a:srgbClr val="FFFFFF"/>
                </a:solidFill>
              </a:defRPr>
            </a:pPr>
            <a:r>
              <a:t>Colorado’s TABOR experiment — which locked in tax limits — </a:t>
            </a:r>
            <a:r>
              <a:rPr lang="en-US" sz="1200" b="1" dirty="0">
                <a:solidFill>
                  <a:srgbClr val="4CAF50"/>
                </a:solidFill>
              </a:rPr>
              <a:t>slowed employment growth</a:t>
            </a:r>
            <a:r>
              <a:rPr lang="en-US" sz="1200" dirty="0">
                <a:solidFill>
                  <a:srgbClr val="FFFFFF"/>
                </a:solidFill>
              </a:rPr>
              <a:t> relative to comparable states.</a:t>
            </a:r>
          </a:p>
        </p:txBody>
      </p:sp>
      <p:sp>
        <p:nvSpPr>
          <p:cNvPr id="6" name="Col3"/>
          <p:cNvSpPr txBox="1"/>
          <p:nvPr/>
        </p:nvSpPr>
        <p:spPr>
          <a:xfrm>
            <a:off x="6248400" y="1676400"/>
            <a:ext cx="2895600" cy="2743200"/>
          </a:xfrm>
          <a:prstGeom prst="rect">
            <a:avLst/>
          </a:prstGeom>
          <a:solidFill>
            <a:srgbClr val="0F2137"/>
          </a:solidFill>
          <a:ln>
            <a:solidFill>
              <a:srgbClr val="4CAF50"/>
            </a:solidFill>
          </a:ln>
        </p:spPr>
        <p:txBody>
          <a:bodyPr wrap="square" lIns="152400" tIns="152400" rIns="152400" bIns="152400" rtlCol="0" anchor="t"/>
          <a:lstStyle/>
          <a:p>
            <a:pPr algn="ctr">
              <a:defRPr sz="1400" b="1">
                <a:solidFill>
                  <a:srgbClr val="4CAF50"/>
                </a:solidFill>
              </a:defRPr>
            </a:pPr>
            <a:r>
              <a:t>INVESTMENT CREATES JOBS</a:t>
            </a:r>
          </a:p>
          <a:p>
            <a:pPr>
              <a:lnSpc>
                <a:spcPts val="1400"/>
              </a:lnSpc>
              <a:spcBef>
                <a:spcPts val="300"/>
              </a:spcBef>
              <a:defRPr sz="1200">
                <a:solidFill>
                  <a:srgbClr val="FFFFFF"/>
                </a:solidFill>
              </a:defRPr>
            </a:pPr>
            <a:r>
              <a:t>EPI research: public investment generates </a:t>
            </a:r>
            <a:r>
              <a:rPr lang="en-US" sz="1200" b="1" dirty="0">
                <a:solidFill>
                  <a:srgbClr val="4CAF50"/>
                </a:solidFill>
              </a:rPr>
              <a:t>10–30 jobs per $1M</a:t>
            </a:r>
            <a:r>
              <a:rPr lang="en-US" sz="1200" dirty="0">
                <a:solidFill>
                  <a:srgbClr val="FFFFFF"/>
                </a:solidFill>
              </a:rPr>
              <a:t> spent on housing and infrastructure.</a:t>
            </a:r>
          </a:p>
          <a:p>
            <a:pPr>
              <a:lnSpc>
                <a:spcPts val="1400"/>
              </a:lnSpc>
              <a:spcBef>
                <a:spcPts val="300"/>
              </a:spcBef>
              <a:defRPr sz="1200">
                <a:solidFill>
                  <a:srgbClr val="FFFFFF"/>
                </a:solidFill>
              </a:defRPr>
            </a:pPr>
            <a:r>
              <a:t>IMF research: reducing inequality by 1% </a:t>
            </a:r>
            <a:r>
              <a:rPr lang="en-US" sz="1200" b="1" dirty="0">
                <a:solidFill>
                  <a:srgbClr val="4CAF50"/>
                </a:solidFill>
              </a:rPr>
              <a:t>raises GDP growth by 0.38%.</a:t>
            </a:r>
            <a:r>
              <a:rPr lang="en-US" sz="1200" dirty="0">
                <a:solidFill>
                  <a:srgbClr val="FFFFFF"/>
                </a:solidFill>
              </a:rPr>
              <a:t> Inequality itself is the economic drag.</a:t>
            </a:r>
          </a:p>
        </p:txBody>
      </p:sp>
      <p:sp>
        <p:nvSpPr>
          <p:cNvPr id="7" name="Verdict"/>
          <p:cNvSpPr txBox="1"/>
          <p:nvPr/>
        </p:nvSpPr>
        <p:spPr>
          <a:xfrm>
            <a:off x="457200" y="4496400"/>
            <a:ext cx="8686800" cy="457200"/>
          </a:xfrm>
          <a:prstGeom prst="rect">
            <a:avLst/>
          </a:prstGeom>
          <a:solidFill>
            <a:srgbClr val="1B4332"/>
          </a:solidFill>
          <a:ln>
            <a:solidFill>
              <a:srgbClr val="4CAF50"/>
            </a:solidFill>
          </a:ln>
        </p:spPr>
        <p:txBody>
          <a:bodyPr wrap="square" lIns="182880" tIns="91440" rIns="182880" bIns="91440"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The question is not whether we can afford to invest. It is whether we can afford </a:t>
            </a:r>
            <a:r>
              <a:rPr lang="en-US" sz="1400" b="1" i="1" dirty="0">
                <a:solidFill>
                  <a:srgbClr val="4CAF50"/>
                </a:solidFill>
              </a:rPr>
              <a:t>not</a:t>
            </a:r>
            <a:r>
              <a:rPr lang="en-US" sz="1400" b="1" dirty="0">
                <a:solidFill>
                  <a:srgbClr val="FFFFFF"/>
                </a:solidFill>
              </a:rPr>
              <a:t> to. Fifty years of tax cuts produced the crisis we are in. Investment produces the way out.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5E422-1879-8F33-127E-49BB01191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04571A-0A60-D362-9BB1-413A0FE618C7}"/>
              </a:ext>
            </a:extLst>
          </p:cNvPr>
          <p:cNvSpPr txBox="1"/>
          <p:nvPr/>
        </p:nvSpPr>
        <p:spPr>
          <a:xfrm>
            <a:off x="457200" y="304800"/>
            <a:ext cx="8229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C107"/>
                </a:solidFill>
              </a:defRPr>
            </a:pPr>
            <a:r>
              <a:t>The Public Bank: Amplifying Every Dollar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2754083-25C9-9960-99B6-BBBCDF1579BF}"/>
              </a:ext>
            </a:extLst>
          </p:cNvPr>
          <p:cNvSpPr txBox="1"/>
          <p:nvPr/>
        </p:nvSpPr>
        <p:spPr>
          <a:xfrm>
            <a:off x="457200" y="1005840"/>
            <a:ext cx="8229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>
                <a:solidFill>
                  <a:srgbClr val="A0C4E8"/>
                </a:solidFill>
              </a:defRPr>
            </a:pPr>
            <a:r>
              <a:t>Banks do not merely lend money — they create it. A public bank puts that power to work for Philadelphia.</a:t>
            </a:r>
          </a:p>
        </p:txBody>
      </p:sp>
      <p:sp>
        <p:nvSpPr>
          <p:cNvPr id="4" name="HowItWorks">
            <a:extLst>
              <a:ext uri="{FF2B5EF4-FFF2-40B4-BE49-F238E27FC236}">
                <a16:creationId xmlns:a16="http://schemas.microsoft.com/office/drawing/2014/main" id="{E1F129AF-8687-42CE-12EF-9D95A7C7A7A4}"/>
              </a:ext>
            </a:extLst>
          </p:cNvPr>
          <p:cNvSpPr txBox="1"/>
          <p:nvPr/>
        </p:nvSpPr>
        <p:spPr>
          <a:xfrm>
            <a:off x="457200" y="1524000"/>
            <a:ext cx="4114800" cy="3200400"/>
          </a:xfrm>
          <a:prstGeom prst="rect">
            <a:avLst/>
          </a:prstGeom>
          <a:solidFill>
            <a:srgbClr val="0F2137"/>
          </a:solidFill>
          <a:ln>
            <a:solidFill>
              <a:srgbClr val="FFC107"/>
            </a:solidFill>
          </a:ln>
        </p:spPr>
        <p:txBody>
          <a:bodyPr wrap="square" lIns="182880" tIns="182880" rIns="182880" bIns="182880" rtlCol="0" anchor="t"/>
          <a:lstStyle/>
          <a:p>
            <a:pPr>
              <a:defRPr sz="1500" b="1">
                <a:solidFill>
                  <a:srgbClr val="FFC107"/>
                </a:solidFill>
              </a:defRPr>
            </a:pPr>
            <a:r>
              <a:t>How Money Creation Works</a:t>
            </a:r>
          </a:p>
          <a:p>
            <a:pPr marL="228600" indent="-228600">
              <a:lnSpc>
                <a:spcPts val="1400"/>
              </a:lnSpc>
              <a:spcBef>
                <a:spcPts val="300"/>
              </a:spcBef>
              <a:defRPr sz="1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A0C4E8"/>
                </a:solidFill>
              </a:rPr>
              <a:t>1. </a:t>
            </a:r>
            <a:r>
              <a:rPr lang="en-US" sz="1200" dirty="0">
                <a:solidFill>
                  <a:srgbClr val="FFFFFF"/>
                </a:solidFill>
              </a:rPr>
              <a:t>City deposits $700M in the public bank as its funding base</a:t>
            </a:r>
          </a:p>
          <a:p>
            <a:pPr marL="228600" indent="-228600">
              <a:lnSpc>
                <a:spcPts val="14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A0C4E8"/>
                </a:solidFill>
              </a:rPr>
              <a:t>2. </a:t>
            </a:r>
            <a:r>
              <a:rPr lang="en-US" sz="1200" dirty="0">
                <a:solidFill>
                  <a:srgbClr val="FFFFFF"/>
                </a:solidFill>
              </a:rPr>
              <a:t>Bank lends 80% ($560M) to housing and cooperative developers</a:t>
            </a:r>
          </a:p>
          <a:p>
            <a:pPr marL="228600" indent="-228600">
              <a:lnSpc>
                <a:spcPts val="14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A0C4E8"/>
                </a:solidFill>
              </a:rPr>
              <a:t>3. </a:t>
            </a:r>
            <a:r>
              <a:rPr lang="en-US" sz="1200" dirty="0">
                <a:solidFill>
                  <a:srgbClr val="FFFFFF"/>
                </a:solidFill>
              </a:rPr>
              <a:t>Borrowers deposit funds back into the bank (retention requirement)</a:t>
            </a:r>
          </a:p>
          <a:p>
            <a:pPr marL="228600" indent="-228600">
              <a:lnSpc>
                <a:spcPts val="14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A0C4E8"/>
                </a:solidFill>
              </a:rPr>
              <a:t>4. </a:t>
            </a:r>
            <a:r>
              <a:rPr lang="en-US" sz="1200" dirty="0">
                <a:solidFill>
                  <a:srgbClr val="FFFFFF"/>
                </a:solidFill>
              </a:rPr>
              <a:t>Bank deposit base grows; new lending capacity created</a:t>
            </a:r>
          </a:p>
          <a:p>
            <a:pPr marL="228600" indent="-228600">
              <a:lnSpc>
                <a:spcPts val="14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A0C4E8"/>
                </a:solidFill>
              </a:rPr>
              <a:t>5. </a:t>
            </a:r>
            <a:r>
              <a:rPr lang="en-US" sz="1200" dirty="0">
                <a:solidFill>
                  <a:srgbClr val="FFFFFF"/>
                </a:solidFill>
              </a:rPr>
              <a:t>Cycle repeats — constrained only by capital ratio and loan demand</a:t>
            </a:r>
          </a:p>
          <a:p>
            <a:pPr>
              <a:lnSpc>
                <a:spcPts val="1400"/>
              </a:lnSpc>
              <a:spcBef>
                <a:spcPts val="500"/>
              </a:spcBef>
              <a:defRPr sz="1100" i="1">
                <a:solidFill>
                  <a:srgbClr val="A0B0C0"/>
                </a:solidFill>
              </a:defRPr>
            </a:pPr>
            <a:r>
              <a:t>Source: Bank of England, “Money Creation in the Modern Economy” (2014)</a:t>
            </a:r>
          </a:p>
        </p:txBody>
      </p:sp>
      <p:sp>
        <p:nvSpPr>
          <p:cNvPr id="5" name="TheNumbers">
            <a:extLst>
              <a:ext uri="{FF2B5EF4-FFF2-40B4-BE49-F238E27FC236}">
                <a16:creationId xmlns:a16="http://schemas.microsoft.com/office/drawing/2014/main" id="{3FD88986-4974-D647-2087-87C3A5EB6520}"/>
              </a:ext>
            </a:extLst>
          </p:cNvPr>
          <p:cNvSpPr txBox="1"/>
          <p:nvPr/>
        </p:nvSpPr>
        <p:spPr>
          <a:xfrm>
            <a:off x="4800600" y="1524000"/>
            <a:ext cx="4800600" cy="3200400"/>
          </a:xfrm>
          <a:prstGeom prst="rect">
            <a:avLst/>
          </a:prstGeom>
          <a:noFill/>
        </p:spPr>
        <p:txBody>
          <a:bodyPr wrap="square" lIns="91440" tIns="0" rIns="91440" bIns="0" rtlCol="0" anchor="t"/>
          <a:lstStyle/>
          <a:p>
            <a:pPr>
              <a:defRPr sz="1400" b="1">
                <a:solidFill>
                  <a:srgbClr val="FFC107"/>
                </a:solidFill>
              </a:defRPr>
            </a:pPr>
            <a:r>
              <a:t>CAPITAL AMPLIFICATION</a:t>
            </a:r>
          </a:p>
          <a:p>
            <a:pPr>
              <a:lnSpc>
                <a:spcPts val="1400"/>
              </a:lnSpc>
              <a:spcBef>
                <a:spcPts val="200"/>
              </a:spcBef>
              <a:defRPr sz="1200">
                <a:solidFill>
                  <a:srgbClr val="FFFFFF"/>
                </a:solidFill>
              </a:defRPr>
            </a:pPr>
            <a:r>
              <a:t>$700M in deposits → </a:t>
            </a:r>
            <a:r>
              <a:rPr lang="en-US" sz="1200" b="1" dirty="0">
                <a:solidFill>
                  <a:srgbClr val="4CAF50"/>
                </a:solidFill>
              </a:rPr>
              <a:t>$2.5–$3.5B in loans</a:t>
            </a:r>
            <a:r>
              <a:rPr lang="en-US" sz="1200" dirty="0">
                <a:solidFill>
                  <a:srgbClr val="FFFFFF"/>
                </a:solidFill>
              </a:rPr>
              <a:t> over 8 years through recycling</a:t>
            </a:r>
          </a:p>
          <a:p>
            <a:pPr>
              <a:lnSpc>
                <a:spcPts val="1400"/>
              </a:lnSpc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Every $1 deposited generates </a:t>
            </a:r>
            <a:r>
              <a:rPr lang="en-US" sz="1200" b="1" dirty="0">
                <a:solidFill>
                  <a:srgbClr val="4CAF50"/>
                </a:solidFill>
              </a:rPr>
              <a:t>$3.50–$5.00</a:t>
            </a:r>
            <a:r>
              <a:rPr lang="en-US" sz="1200" dirty="0">
                <a:solidFill>
                  <a:srgbClr val="FFFFFF"/>
                </a:solidFill>
              </a:rPr>
              <a:t> in community lending</a:t>
            </a:r>
          </a:p>
          <a:p>
            <a:pPr>
              <a:spcBef>
                <a:spcPts val="40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defRPr sz="1400" b="1">
                <a:solidFill>
                  <a:srgbClr val="FFC107"/>
                </a:solidFill>
              </a:defRPr>
            </a:pPr>
            <a:r>
              <a:t>OPERATING SUPPORT</a:t>
            </a:r>
          </a:p>
          <a:p>
            <a:pPr>
              <a:lnSpc>
                <a:spcPts val="1400"/>
              </a:lnSpc>
              <a:spcBef>
                <a:spcPts val="200"/>
              </a:spcBef>
              <a:defRPr sz="1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4CAF50"/>
                </a:solidFill>
              </a:rPr>
              <a:t>$200–$300M</a:t>
            </a:r>
            <a:r>
              <a:rPr lang="en-US" sz="1200" dirty="0">
                <a:solidFill>
                  <a:srgbClr val="FFFFFF"/>
                </a:solidFill>
              </a:rPr>
              <a:t> in net interest income funds ongoing operating subsidies</a:t>
            </a:r>
          </a:p>
          <a:p>
            <a:pPr>
              <a:lnSpc>
                <a:spcPts val="1400"/>
              </a:lnSpc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Below-market rates save </a:t>
            </a:r>
            <a:r>
              <a:rPr lang="en-US" sz="1200" b="1" dirty="0">
                <a:solidFill>
                  <a:srgbClr val="4CAF50"/>
                </a:solidFill>
              </a:rPr>
              <a:t>$224M/year</a:t>
            </a:r>
            <a:r>
              <a:rPr lang="en-US" sz="1200" dirty="0">
                <a:solidFill>
                  <a:srgbClr val="FFFFFF"/>
                </a:solidFill>
              </a:rPr>
              <a:t> vs. Wall Street financing</a:t>
            </a:r>
          </a:p>
          <a:p>
            <a:pPr>
              <a:spcBef>
                <a:spcPts val="40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defRPr sz="1400" b="1">
                <a:solidFill>
                  <a:srgbClr val="FFC107"/>
                </a:solidFill>
              </a:defRPr>
            </a:pPr>
            <a:r>
              <a:t>PROVEN MODEL: BANK OF NORTH DAKOTA</a:t>
            </a:r>
          </a:p>
          <a:p>
            <a:pPr>
              <a:lnSpc>
                <a:spcPts val="1400"/>
              </a:lnSpc>
              <a:spcBef>
                <a:spcPts val="200"/>
              </a:spcBef>
              <a:defRPr sz="1200">
                <a:solidFill>
                  <a:srgbClr val="FFFFFF"/>
                </a:solidFill>
              </a:defRPr>
            </a:pPr>
            <a:r>
              <a:t>49% more small business lending per capita than national average — operating profitably for over 100 years, returning dividends to the state every year</a:t>
            </a:r>
          </a:p>
        </p:txBody>
      </p:sp>
      <p:sp>
        <p:nvSpPr>
          <p:cNvPr id="6" name="Callout">
            <a:extLst>
              <a:ext uri="{FF2B5EF4-FFF2-40B4-BE49-F238E27FC236}">
                <a16:creationId xmlns:a16="http://schemas.microsoft.com/office/drawing/2014/main" id="{7C3D26CB-449D-4B5B-2E15-92D9784F2D51}"/>
              </a:ext>
            </a:extLst>
          </p:cNvPr>
          <p:cNvSpPr txBox="1"/>
          <p:nvPr/>
        </p:nvSpPr>
        <p:spPr>
          <a:xfrm>
            <a:off x="457200" y="4800600"/>
            <a:ext cx="8686800" cy="274638"/>
          </a:xfrm>
          <a:prstGeom prst="rect">
            <a:avLst/>
          </a:prstGeom>
          <a:solidFill>
            <a:srgbClr val="1E3A5F"/>
          </a:solidFill>
          <a:ln>
            <a:solidFill>
              <a:srgbClr val="FFC107"/>
            </a:solidFill>
          </a:ln>
        </p:spPr>
        <p:txBody>
          <a:bodyPr wrap="square" lIns="182880" tIns="60960" rIns="182880" bIns="60960" rtlCol="0" anchor="ctr"/>
          <a:lstStyle/>
          <a:p>
            <a:pPr algn="ctr">
              <a:defRPr sz="1300" b="1">
                <a:solidFill>
                  <a:srgbClr val="FFC107"/>
                </a:solidFill>
              </a:defRPr>
            </a:pPr>
            <a:r>
              <a:t>Without the Public Bank: total resources fall short of capital need even at the high end. With it: the plan is fully funded.</a:t>
            </a:r>
          </a:p>
        </p:txBody>
      </p:sp>
    </p:spTree>
    <p:extLst>
      <p:ext uri="{BB962C8B-B14F-4D97-AF65-F5344CB8AC3E}">
        <p14:creationId xmlns:p14="http://schemas.microsoft.com/office/powerpoint/2010/main" val="149027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36800" y="508000"/>
            <a:ext cx="37719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Much Will Our 10-Year Vision Cost?</a:t>
            </a:r>
            <a:endParaRPr lang="en-US" sz="2550" dirty="0">
              <a:solidFill>
                <a:schemeClr val="bg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2228850" y="1303065"/>
            <a:ext cx="36918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$11-11.5 Billion for this 10-Year Program</a:t>
            </a:r>
            <a:endParaRPr lang="en-US" sz="1500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D6F2C089-B5AB-5489-7000-4B9956CB3B3B}"/>
              </a:ext>
            </a:extLst>
          </p:cNvPr>
          <p:cNvSpPr/>
          <p:nvPr/>
        </p:nvSpPr>
        <p:spPr>
          <a:xfrm>
            <a:off x="2171700" y="1698080"/>
            <a:ext cx="36918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Paid For By:</a:t>
            </a:r>
          </a:p>
          <a:p>
            <a:pPr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dirty="0"/>
              <a:t> </a:t>
            </a:r>
            <a:endParaRPr lang="en-US" sz="150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CE00C24D-4EB1-3266-63BD-13894DDEFE8F}"/>
              </a:ext>
            </a:extLst>
          </p:cNvPr>
          <p:cNvSpPr/>
          <p:nvPr/>
        </p:nvSpPr>
        <p:spPr>
          <a:xfrm>
            <a:off x="2171700" y="2093095"/>
            <a:ext cx="5238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Tax Measures: </a:t>
            </a:r>
            <a:r>
              <a:rPr lang="en-US" sz="1200" dirty="0">
                <a:solidFill>
                  <a:schemeClr val="bg1"/>
                </a:solidFill>
              </a:rPr>
              <a:t>$4.5 - $5.85B – BIRT restoration to pre-2018 rate, intangible property tax, professional service tax.</a:t>
            </a:r>
          </a:p>
          <a:p>
            <a:pPr marL="171450" indent="-171450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Voluntary Contributions: </a:t>
            </a:r>
            <a:r>
              <a:rPr lang="en-US" sz="1200" dirty="0">
                <a:solidFill>
                  <a:schemeClr val="bg1"/>
                </a:solidFill>
              </a:rPr>
              <a:t>$780M-$980M – enhanced PILOTs from nonprofits and sports team contributions.</a:t>
            </a:r>
          </a:p>
          <a:p>
            <a:pPr marL="171450" indent="-171450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Philadelphia Public Bank: </a:t>
            </a:r>
            <a:r>
              <a:rPr lang="en-US" sz="1200" dirty="0">
                <a:solidFill>
                  <a:schemeClr val="bg1"/>
                </a:solidFill>
              </a:rPr>
              <a:t>$2.7–3.8B in lending capacity plus returned interest.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General Fund dividend (2033+): $1.5–1.65B when the fund reaches 100% funding </a:t>
            </a:r>
          </a:p>
          <a:p>
            <a:pPr marL="171450" indent="-171450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Investment Capital Pool: </a:t>
            </a:r>
            <a:r>
              <a:rPr lang="en-US" sz="1200" dirty="0">
                <a:solidFill>
                  <a:schemeClr val="bg1"/>
                </a:solidFill>
              </a:rPr>
              <a:t>$3.7–$5.1B—pension ETIs, municipal bonds, large non-profit endowments, city reserves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398E4-4471-CAC3-F51D-97566D090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83D6698-D840-7C57-C494-A3275708D2BB}"/>
              </a:ext>
            </a:extLst>
          </p:cNvPr>
          <p:cNvSpPr/>
          <p:nvPr/>
        </p:nvSpPr>
        <p:spPr>
          <a:xfrm>
            <a:off x="1984375" y="908050"/>
            <a:ext cx="47498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60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Breakouts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DDEEDA2B-2AA0-C71D-2918-1C7F3ED3F5CA}"/>
              </a:ext>
            </a:extLst>
          </p:cNvPr>
          <p:cNvSpPr/>
          <p:nvPr/>
        </p:nvSpPr>
        <p:spPr>
          <a:xfrm>
            <a:off x="2076450" y="1549400"/>
            <a:ext cx="50228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Georgia" pitchFamily="34" charset="0"/>
              </a:rPr>
              <a:t>How Can Project Beloved Community Bring About the Change We Need?</a:t>
            </a: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B544581F-8981-D19A-FFB4-EBDDE5447C2A}"/>
              </a:ext>
            </a:extLst>
          </p:cNvPr>
          <p:cNvSpPr/>
          <p:nvPr/>
        </p:nvSpPr>
        <p:spPr>
          <a:xfrm>
            <a:off x="2127250" y="2876550"/>
            <a:ext cx="42989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C000"/>
                </a:solidFill>
                <a:latin typeface="Georgia" pitchFamily="34" charset="0"/>
              </a:rPr>
              <a:t>Choose a Session:</a:t>
            </a:r>
          </a:p>
          <a:p>
            <a:pPr marL="0" indent="0" algn="l">
              <a:lnSpc>
                <a:spcPts val="2550"/>
              </a:lnSpc>
              <a:buNone/>
            </a:pPr>
            <a:endParaRPr lang="en-US" sz="2550" b="1" dirty="0">
              <a:solidFill>
                <a:schemeClr val="bg1"/>
              </a:solidFill>
              <a:latin typeface="Georgia" pitchFamily="34" charset="0"/>
            </a:endParaRPr>
          </a:p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Georgia" pitchFamily="34" charset="0"/>
              </a:rPr>
              <a:t>Affordable Housing</a:t>
            </a:r>
          </a:p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Georgia" pitchFamily="34" charset="0"/>
              </a:rPr>
              <a:t>Raising Living Wage</a:t>
            </a:r>
          </a:p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Georgia" pitchFamily="34" charset="0"/>
              </a:rPr>
              <a:t>Gun Violence Prevention</a:t>
            </a:r>
            <a:endParaRPr lang="en-US" sz="25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243DA-816B-166E-0021-42FA110EF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47325FB-0917-F05E-95BA-27A4424EBA3E}"/>
              </a:ext>
            </a:extLst>
          </p:cNvPr>
          <p:cNvSpPr/>
          <p:nvPr/>
        </p:nvSpPr>
        <p:spPr>
          <a:xfrm>
            <a:off x="3194050" y="1892300"/>
            <a:ext cx="2908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48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Recap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103C8B6C-188F-6C02-59E4-1CB453EFA4DD}"/>
              </a:ext>
            </a:extLst>
          </p:cNvPr>
          <p:cNvSpPr/>
          <p:nvPr/>
        </p:nvSpPr>
        <p:spPr>
          <a:xfrm>
            <a:off x="2060575" y="2490787"/>
            <a:ext cx="50228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Georgia" pitchFamily="34" charset="0"/>
              </a:rPr>
              <a:t>Give Us a Specific Example of How Project Beloved Community Will Bring About the Change We Need?</a:t>
            </a:r>
          </a:p>
        </p:txBody>
      </p:sp>
    </p:spTree>
    <p:extLst>
      <p:ext uri="{BB962C8B-B14F-4D97-AF65-F5344CB8AC3E}">
        <p14:creationId xmlns:p14="http://schemas.microsoft.com/office/powerpoint/2010/main" val="2092686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2E82D-7888-9BC3-6569-A9613A9F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B487B96E-0F47-9AD7-3176-2619985BD85E}"/>
              </a:ext>
            </a:extLst>
          </p:cNvPr>
          <p:cNvSpPr/>
          <p:nvPr/>
        </p:nvSpPr>
        <p:spPr>
          <a:xfrm>
            <a:off x="2552700" y="1146175"/>
            <a:ext cx="37719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48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Next Steps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D9AE3AB9-B766-27CA-900B-8F0BD00A0637}"/>
              </a:ext>
            </a:extLst>
          </p:cNvPr>
          <p:cNvSpPr/>
          <p:nvPr/>
        </p:nvSpPr>
        <p:spPr>
          <a:xfrm>
            <a:off x="2552700" y="1762125"/>
            <a:ext cx="38576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Georgia" pitchFamily="34" charset="0"/>
              </a:rPr>
              <a:t>Become an Ambassador</a:t>
            </a:r>
          </a:p>
          <a:p>
            <a:pPr marL="0" indent="0" algn="l">
              <a:lnSpc>
                <a:spcPts val="2550"/>
              </a:lnSpc>
              <a:buNone/>
            </a:pPr>
            <a:endParaRPr lang="en-US" sz="2000" b="1" dirty="0">
              <a:solidFill>
                <a:schemeClr val="bg1"/>
              </a:solidFill>
              <a:latin typeface="Georg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6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22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917353" y="467023"/>
            <a:ext cx="0" cy="940891"/>
          </a:xfrm>
          <a:prstGeom prst="line">
            <a:avLst/>
          </a:prstGeom>
          <a:noFill/>
          <a:ln w="5715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231678" y="505123"/>
            <a:ext cx="5123864" cy="439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65"/>
              </a:lnSpc>
              <a:spcBef>
                <a:spcPts val="300"/>
              </a:spcBef>
              <a:spcAft>
                <a:spcPts val="1125"/>
              </a:spcAft>
              <a:buNone/>
            </a:pPr>
            <a:r>
              <a:rPr lang="en-US" sz="31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Crisis to Community</a:t>
            </a:r>
            <a:endParaRPr lang="en-US" sz="3150" dirty="0"/>
          </a:p>
        </p:txBody>
      </p:sp>
      <p:sp>
        <p:nvSpPr>
          <p:cNvPr id="4" name="Text 2"/>
          <p:cNvSpPr/>
          <p:nvPr/>
        </p:nvSpPr>
        <p:spPr>
          <a:xfrm>
            <a:off x="2231678" y="1087934"/>
            <a:ext cx="5123864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2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Extraction to Democracy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835115" y="1979414"/>
            <a:ext cx="5473622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1125"/>
              </a:spcAft>
              <a:buNone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Immediate action to protect the vulnerable.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1835115" y="2362200"/>
            <a:ext cx="5473622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1125"/>
              </a:spcAft>
              <a:buNone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transformation to build prosperity.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1835115" y="2744986"/>
            <a:ext cx="5473622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Democratic control by and for the people.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1888778" y="3284934"/>
            <a:ext cx="5366296" cy="0"/>
          </a:xfrm>
          <a:prstGeom prst="line">
            <a:avLst/>
          </a:prstGeom>
          <a:noFill/>
          <a:ln w="28575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888778" y="4662190"/>
            <a:ext cx="5366296" cy="0"/>
          </a:xfrm>
          <a:prstGeom prst="line">
            <a:avLst/>
          </a:prstGeom>
          <a:noFill/>
          <a:ln w="28575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835115" y="3575447"/>
            <a:ext cx="547362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5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Philadelphia can lead the nation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835115" y="4089797"/>
            <a:ext cx="5473622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building the Beloved Community</a:t>
            </a:r>
            <a:endParaRPr 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21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438169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 Visions for Philadelphia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81000" y="1297335"/>
            <a:ext cx="4191000" cy="3044130"/>
          </a:xfrm>
          <a:prstGeom prst="rect">
            <a:avLst/>
          </a:prstGeom>
          <a:solidFill>
            <a:srgbClr val="8B00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19125" y="1573560"/>
            <a:ext cx="3789045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2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2025 Says: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19125" y="2084040"/>
            <a:ext cx="378904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2850" b="1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"You are on your own"</a:t>
            </a:r>
            <a:endParaRPr lang="en-US" sz="2850" dirty="0"/>
          </a:p>
        </p:txBody>
      </p:sp>
      <p:sp>
        <p:nvSpPr>
          <p:cNvPr id="6" name="Text 4"/>
          <p:cNvSpPr/>
          <p:nvPr/>
        </p:nvSpPr>
        <p:spPr>
          <a:xfrm>
            <a:off x="619125" y="2998440"/>
            <a:ext cx="37147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Deepens hunger</a:t>
            </a:r>
            <a:endParaRPr lang="en-US" sz="1350" dirty="0"/>
          </a:p>
          <a:p>
            <a:pPr marL="342900" indent="-342900" algn="l">
              <a:lnSpc>
                <a:spcPts val="2100"/>
              </a:lnSpc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Cuts wages in real terms</a:t>
            </a:r>
            <a:endParaRPr lang="en-US" sz="1350" dirty="0"/>
          </a:p>
          <a:p>
            <a:pPr marL="342900" indent="-342900" algn="l">
              <a:lnSpc>
                <a:spcPts val="2100"/>
              </a:lnSpc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Accelerates instability</a:t>
            </a:r>
            <a:endParaRPr lang="en-US" sz="1350" dirty="0"/>
          </a:p>
        </p:txBody>
      </p:sp>
      <p:pic>
        <p:nvPicPr>
          <p:cNvPr id="7" name="Image 0" descr="/tmp/rasterized-gradient-bb257f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7335"/>
            <a:ext cx="4191000" cy="3044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810125" y="1573560"/>
            <a:ext cx="3789045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2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Beloved Community Responds: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4810125" y="2084040"/>
            <a:ext cx="378904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28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 will not abandon you"</a:t>
            </a:r>
            <a:endParaRPr lang="en-US" sz="2850" dirty="0"/>
          </a:p>
        </p:txBody>
      </p:sp>
      <p:sp>
        <p:nvSpPr>
          <p:cNvPr id="10" name="Text 7"/>
          <p:cNvSpPr/>
          <p:nvPr/>
        </p:nvSpPr>
        <p:spPr>
          <a:xfrm>
            <a:off x="4810125" y="2998440"/>
            <a:ext cx="37147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Feeds people</a:t>
            </a:r>
            <a:endParaRPr lang="en-US" sz="1350" dirty="0"/>
          </a:p>
          <a:p>
            <a:pPr marL="342900" indent="-342900" algn="l">
              <a:lnSpc>
                <a:spcPts val="2100"/>
              </a:lnSpc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Raises wages</a:t>
            </a:r>
            <a:endParaRPr lang="en-US" sz="1350" dirty="0"/>
          </a:p>
          <a:p>
            <a:pPr marL="342900" indent="-342900" algn="l">
              <a:lnSpc>
                <a:spcPts val="2100"/>
              </a:lnSpc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Builds stability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9E1EA-7F9A-F8C6-809C-0C4FCC42A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53A7244-3878-0952-6596-0E58A2C3D019}"/>
              </a:ext>
            </a:extLst>
          </p:cNvPr>
          <p:cNvSpPr/>
          <p:nvPr/>
        </p:nvSpPr>
        <p:spPr>
          <a:xfrm>
            <a:off x="1232297" y="1489918"/>
            <a:ext cx="0" cy="2163663"/>
          </a:xfrm>
          <a:prstGeom prst="line">
            <a:avLst/>
          </a:prstGeom>
          <a:noFill/>
          <a:ln w="76200">
            <a:solidFill>
              <a:srgbClr val="D32F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031B548-B26D-91B8-9C9D-604A9DF1A4D0}"/>
              </a:ext>
            </a:extLst>
          </p:cNvPr>
          <p:cNvSpPr/>
          <p:nvPr/>
        </p:nvSpPr>
        <p:spPr>
          <a:xfrm>
            <a:off x="1656026" y="562818"/>
            <a:ext cx="6111050" cy="1089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90"/>
              </a:lnSpc>
              <a:spcAft>
                <a:spcPts val="1500"/>
              </a:spcAft>
              <a:buNone/>
            </a:pPr>
            <a:r>
              <a:rPr lang="en-US" sz="39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AGENDA</a:t>
            </a:r>
            <a:endParaRPr lang="en-US" sz="39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6D1F5D3-171E-ABE3-C494-C7EB427631A3}"/>
              </a:ext>
            </a:extLst>
          </p:cNvPr>
          <p:cNvSpPr/>
          <p:nvPr/>
        </p:nvSpPr>
        <p:spPr>
          <a:xfrm>
            <a:off x="1588414" y="2769840"/>
            <a:ext cx="6424223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spcBef>
                <a:spcPts val="300"/>
              </a:spcBef>
              <a:spcAft>
                <a:spcPts val="2250"/>
              </a:spcAft>
              <a:buNone/>
            </a:pPr>
            <a:endParaRPr lang="en-US" sz="1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4DF3483-A611-B866-5200-EE6513F72FB6}"/>
              </a:ext>
            </a:extLst>
          </p:cNvPr>
          <p:cNvSpPr/>
          <p:nvPr/>
        </p:nvSpPr>
        <p:spPr>
          <a:xfrm>
            <a:off x="1487480" y="1578669"/>
            <a:ext cx="6424223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89009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23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1057832" y="339805"/>
            <a:ext cx="6728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FFC107"/>
                </a:solidFill>
              </a:defRPr>
            </a:pPr>
            <a:r>
              <a:rPr dirty="0"/>
              <a:t>The Public Bank: Amplifying Every Dollar</a:t>
            </a:r>
          </a:p>
        </p:txBody>
      </p:sp>
      <p:sp>
        <p:nvSpPr>
          <p:cNvPr id="3" name="Subtitle"/>
          <p:cNvSpPr txBox="1"/>
          <p:nvPr/>
        </p:nvSpPr>
        <p:spPr>
          <a:xfrm>
            <a:off x="2039566" y="863025"/>
            <a:ext cx="47648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>
                <a:solidFill>
                  <a:srgbClr val="A0C4E8"/>
                </a:solidFill>
              </a:defRPr>
            </a:pPr>
            <a:r>
              <a:rPr dirty="0"/>
              <a:t>Banks do not </a:t>
            </a:r>
            <a:r>
              <a:rPr lang="en-US" dirty="0"/>
              <a:t>just</a:t>
            </a:r>
            <a:r>
              <a:rPr dirty="0"/>
              <a:t> lend money — they create it. </a:t>
            </a:r>
            <a:endParaRPr lang="en-US" dirty="0"/>
          </a:p>
          <a:p>
            <a:pPr>
              <a:defRPr sz="1600" i="1">
                <a:solidFill>
                  <a:srgbClr val="A0C4E8"/>
                </a:solidFill>
              </a:defRPr>
            </a:pPr>
            <a:r>
              <a:rPr dirty="0"/>
              <a:t>A public bank puts that power to work for Philadelphia.</a:t>
            </a:r>
          </a:p>
        </p:txBody>
      </p:sp>
      <p:sp>
        <p:nvSpPr>
          <p:cNvPr id="5" name="TheNumbers"/>
          <p:cNvSpPr txBox="1"/>
          <p:nvPr/>
        </p:nvSpPr>
        <p:spPr>
          <a:xfrm>
            <a:off x="1441450" y="1631815"/>
            <a:ext cx="5949950" cy="2648660"/>
          </a:xfrm>
          <a:prstGeom prst="rect">
            <a:avLst/>
          </a:prstGeom>
          <a:noFill/>
        </p:spPr>
        <p:txBody>
          <a:bodyPr wrap="square" lIns="91440" tIns="0" rIns="91440" bIns="0" rtlCol="0" anchor="t"/>
          <a:lstStyle/>
          <a:p>
            <a:pPr>
              <a:defRPr sz="1400" b="1">
                <a:solidFill>
                  <a:srgbClr val="FFC107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Every $1.00 invested via Public Banking Generates up to $5.00 in Community Lending</a:t>
            </a:r>
          </a:p>
          <a:p>
            <a:pPr>
              <a:spcBef>
                <a:spcPts val="40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defRPr sz="1400" b="1">
                <a:solidFill>
                  <a:srgbClr val="FFC107"/>
                </a:solidFill>
              </a:defRPr>
            </a:pPr>
            <a:r>
              <a:rPr sz="2800" dirty="0"/>
              <a:t>PROVEN MODEL: </a:t>
            </a:r>
            <a:endParaRPr lang="en-US" sz="2800" dirty="0"/>
          </a:p>
          <a:p>
            <a:pPr>
              <a:defRPr sz="1400" b="1">
                <a:solidFill>
                  <a:srgbClr val="FFC107"/>
                </a:solidFill>
              </a:defRPr>
            </a:pPr>
            <a:r>
              <a:rPr sz="2800" dirty="0"/>
              <a:t>BANK OF NORTH DAKOTA</a:t>
            </a:r>
          </a:p>
          <a:p>
            <a:pPr>
              <a:lnSpc>
                <a:spcPts val="1400"/>
              </a:lnSpc>
              <a:spcBef>
                <a:spcPts val="200"/>
              </a:spcBef>
              <a:defRPr sz="1200">
                <a:solidFill>
                  <a:srgbClr val="FFFFFF"/>
                </a:solidFill>
              </a:defRPr>
            </a:pPr>
            <a:r>
              <a:rPr dirty="0"/>
              <a:t>49% more small business lending per capita than national average — operating profitably for over 100 years, returning dividends to the state every year</a:t>
            </a:r>
          </a:p>
        </p:txBody>
      </p:sp>
      <p:sp>
        <p:nvSpPr>
          <p:cNvPr id="6" name="Callout"/>
          <p:cNvSpPr txBox="1"/>
          <p:nvPr/>
        </p:nvSpPr>
        <p:spPr>
          <a:xfrm>
            <a:off x="279400" y="4464490"/>
            <a:ext cx="8686800" cy="274638"/>
          </a:xfrm>
          <a:prstGeom prst="rect">
            <a:avLst/>
          </a:prstGeom>
          <a:solidFill>
            <a:srgbClr val="1E3A5F"/>
          </a:solidFill>
          <a:ln>
            <a:solidFill>
              <a:srgbClr val="FFC107"/>
            </a:solidFill>
          </a:ln>
        </p:spPr>
        <p:txBody>
          <a:bodyPr wrap="square" lIns="182880" tIns="60960" rIns="182880" bIns="60960" rtlCol="0" anchor="ctr"/>
          <a:lstStyle/>
          <a:p>
            <a:pPr algn="ctr">
              <a:defRPr sz="1300" b="1">
                <a:solidFill>
                  <a:srgbClr val="FFC107"/>
                </a:solidFill>
              </a:defRPr>
            </a:pPr>
            <a:r>
              <a:t>Without the Public Bank: total resources fall short of capital need even at the high end. With it: the plan is fully funded.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20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94587"/>
            <a:ext cx="801001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FFC107"/>
                </a:solidFill>
              </a:defRPr>
            </a:pPr>
            <a:r>
              <a:rPr sz="5400" dirty="0"/>
              <a:t>Annual </a:t>
            </a:r>
            <a:r>
              <a:rPr lang="en-US" sz="5400" dirty="0"/>
              <a:t>Available </a:t>
            </a:r>
            <a:r>
              <a:rPr sz="5400" dirty="0"/>
              <a:t>Revenue: </a:t>
            </a:r>
            <a:endParaRPr lang="en-US" sz="5400" dirty="0"/>
          </a:p>
          <a:p>
            <a:pPr algn="ctr">
              <a:defRPr sz="2800" b="1">
                <a:solidFill>
                  <a:srgbClr val="FFC107"/>
                </a:solidFill>
              </a:defRPr>
            </a:pPr>
            <a:r>
              <a:rPr sz="5400" dirty="0"/>
              <a:t>$526M–$684M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760720"/>
            <a:ext cx="5486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>
                <a:solidFill>
                  <a:srgbClr val="FFC107"/>
                </a:solidFill>
              </a:defRPr>
            </a:pPr>
            <a:r>
              <a:t>10-Year Revenue Total: $5.3–$6.8 Billion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11430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A0B0C0"/>
                </a:solidFill>
              </a:defRPr>
            </a:pPr>
            <a:r>
              <a:t>*Sterling Act authority - no state approval needed | Plus $1.6–$2.1B Investment Capital Pool (recycled to $3.7–5.1B)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508120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Philadelphia Today: A City in Crisis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1145977"/>
            <a:ext cx="8382000" cy="1154311"/>
          </a:xfrm>
          <a:prstGeom prst="rect">
            <a:avLst/>
          </a:prstGeom>
          <a:solidFill>
            <a:srgbClr val="1E3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71500" y="1336477"/>
            <a:ext cx="8161020" cy="56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10"/>
              </a:lnSpc>
              <a:buNone/>
            </a:pPr>
            <a:r>
              <a:rPr lang="en-US" sz="315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300,000</a:t>
            </a:r>
            <a:endParaRPr lang="en-US" sz="3150" dirty="0"/>
          </a:p>
        </p:txBody>
      </p:sp>
      <p:sp>
        <p:nvSpPr>
          <p:cNvPr id="5" name="Text 3"/>
          <p:cNvSpPr/>
          <p:nvPr/>
        </p:nvSpPr>
        <p:spPr>
          <a:xfrm>
            <a:off x="571500" y="1896517"/>
            <a:ext cx="816102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Philadelphians living below the poverty line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81000" y="2458153"/>
            <a:ext cx="8382000" cy="2068711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52450" y="2652713"/>
            <a:ext cx="8199882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9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Result of Intentional Disinvestment: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52450" y="2987873"/>
            <a:ext cx="8039100" cy="135255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spcAft>
                <a:spcPts val="45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Systematic redlining of Black neighborhoods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45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Exclusion from wealth-building opportunities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45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Generations locked out of homeownership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spcAft>
                <a:spcPts val="450"/>
              </a:spcAft>
              <a:buSzPct val="100000"/>
              <a:buChar char="•"/>
            </a:pPr>
            <a:r>
              <a:rPr lang="en-US" sz="13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Deliberate underfunding of schools and infrastructure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85750"/>
            <a:ext cx="438169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Visible Consequences</a:t>
            </a:r>
            <a:endParaRPr lang="en-US" sz="2700" dirty="0"/>
          </a:p>
        </p:txBody>
      </p:sp>
      <p:pic>
        <p:nvPicPr>
          <p:cNvPr id="3" name="Image 0" descr="/tmp/rasterized-gradient-c4d6e4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54659"/>
            <a:ext cx="4000500" cy="9599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1783259"/>
            <a:ext cx="3691890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9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Insecurity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571500" y="2099370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Families choosing between groceries, rent, and utilities</a:t>
            </a:r>
            <a:endParaRPr lang="en-US" sz="1050" dirty="0"/>
          </a:p>
        </p:txBody>
      </p:sp>
      <p:pic>
        <p:nvPicPr>
          <p:cNvPr id="6" name="Image 1" descr="/tmp/rasterized-gradient-dedb2e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554659"/>
            <a:ext cx="4000500" cy="95994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953000" y="1783259"/>
            <a:ext cx="3691890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9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Housing Crisis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953000" y="2099370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64,500 deeply affordable units shortage</a:t>
            </a:r>
            <a:endParaRPr lang="en-US" sz="1050" dirty="0"/>
          </a:p>
        </p:txBody>
      </p:sp>
      <p:pic>
        <p:nvPicPr>
          <p:cNvPr id="9" name="Image 2" descr="/tmp/rasterized-gradient-c4f816d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705100"/>
            <a:ext cx="4000500" cy="95994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71500" y="2933700"/>
            <a:ext cx="3691890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9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 Disparities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571500" y="3249811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rates of diabetes, asthma, heart disease</a:t>
            </a:r>
            <a:endParaRPr lang="en-US" sz="1050" dirty="0"/>
          </a:p>
        </p:txBody>
      </p:sp>
      <p:pic>
        <p:nvPicPr>
          <p:cNvPr id="12" name="Image 3" descr="/tmp/rasterized-gradient-5ffb23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2705100"/>
            <a:ext cx="4000500" cy="95994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953000" y="2933700"/>
            <a:ext cx="3691890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9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Injustice</a:t>
            </a:r>
            <a:endParaRPr lang="en-US" sz="1350" dirty="0"/>
          </a:p>
        </p:txBody>
      </p:sp>
      <p:sp>
        <p:nvSpPr>
          <p:cNvPr id="14" name="Text 8"/>
          <p:cNvSpPr/>
          <p:nvPr/>
        </p:nvSpPr>
        <p:spPr>
          <a:xfrm>
            <a:off x="4953000" y="3249811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Toxic exposure and crumbling infrastructure</a:t>
            </a:r>
            <a:endParaRPr lang="en-US" sz="1050" dirty="0"/>
          </a:p>
        </p:txBody>
      </p:sp>
      <p:sp>
        <p:nvSpPr>
          <p:cNvPr id="15" name="Text 9"/>
          <p:cNvSpPr/>
          <p:nvPr/>
        </p:nvSpPr>
        <p:spPr>
          <a:xfrm>
            <a:off x="381000" y="3855541"/>
            <a:ext cx="8382000" cy="647700"/>
          </a:xfrm>
          <a:prstGeom prst="rect">
            <a:avLst/>
          </a:prstGeom>
          <a:solidFill>
            <a:srgbClr val="16284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0"/>
          <p:cNvSpPr/>
          <p:nvPr/>
        </p:nvSpPr>
        <p:spPr>
          <a:xfrm>
            <a:off x="491490" y="4046041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Years of Extraction, Exclusion, and Neglect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85750"/>
            <a:ext cx="53823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Project 2025: Intensifying the Crisis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1182291" y="1419225"/>
            <a:ext cx="6779419" cy="2133451"/>
          </a:xfrm>
          <a:prstGeom prst="rect">
            <a:avLst/>
          </a:prstGeom>
          <a:solidFill>
            <a:srgbClr val="0A1628"/>
          </a:solidFill>
          <a:ln w="38100">
            <a:solidFill>
              <a:srgbClr val="D32F2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541978" y="1876425"/>
            <a:ext cx="6060043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"Project 2025 does not address poverty."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541978" y="2493615"/>
            <a:ext cx="6060043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40"/>
              </a:lnSpc>
              <a:buNone/>
            </a:pPr>
            <a:r>
              <a:rPr lang="en-US" sz="36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INTENSIFIES IT.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725815" y="4067026"/>
            <a:ext cx="569222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deliberate political choice to make poor, Black, and marginalized</a:t>
            </a:r>
            <a:endParaRPr lang="en-US" sz="1500" dirty="0"/>
          </a:p>
          <a:p>
            <a:pPr marL="0" indent="0"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communities absorb more suffering with fewer resources.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38125"/>
            <a:ext cx="46440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Estimated Human Cost in Philadelphia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381000" y="1065014"/>
            <a:ext cx="4000500" cy="1070521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35305" y="1255514"/>
            <a:ext cx="3691890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50,000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35305" y="1720304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Losing SNAP Benefits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4762500" y="1065014"/>
            <a:ext cx="4000500" cy="1070521"/>
          </a:xfrm>
          <a:prstGeom prst="rect">
            <a:avLst/>
          </a:prstGeom>
          <a:solidFill>
            <a:srgbClr val="D32F2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916805" y="1255514"/>
            <a:ext cx="3691890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125,000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916805" y="1720304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Losing Medicaid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81000" y="2326035"/>
            <a:ext cx="4000500" cy="1070521"/>
          </a:xfrm>
          <a:prstGeom prst="rect">
            <a:avLst/>
          </a:prstGeom>
          <a:solidFill>
            <a:srgbClr val="8B00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35305" y="2516535"/>
            <a:ext cx="3691890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8,000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535305" y="2981325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Losing Housing Vouchers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4762500" y="2326035"/>
            <a:ext cx="4000500" cy="1070521"/>
          </a:xfrm>
          <a:prstGeom prst="rect">
            <a:avLst/>
          </a:prstGeom>
          <a:solidFill>
            <a:srgbClr val="8B00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916805" y="2516535"/>
            <a:ext cx="3691890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5,000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4916805" y="2981325"/>
            <a:ext cx="369189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D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Federal Jobs Eliminated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81000" y="3587055"/>
            <a:ext cx="8382000" cy="1005780"/>
          </a:xfrm>
          <a:prstGeom prst="rect">
            <a:avLst/>
          </a:prstGeom>
          <a:solidFill>
            <a:srgbClr val="0A1628"/>
          </a:solidFill>
          <a:ln w="28575">
            <a:solidFill>
              <a:srgbClr val="D32F2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20636" y="3806130"/>
            <a:ext cx="810272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2025 will devastate 188,000+ Philadelphia residents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20636" y="4149030"/>
            <a:ext cx="8102727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cuts compound: hunger worsens health, housing loss fuels trauma, job loss increases violence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41458-475C-4422-3951-0DB84A1F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971708D-0662-B53C-3A84-FB3F77B2359E}"/>
              </a:ext>
            </a:extLst>
          </p:cNvPr>
          <p:cNvSpPr/>
          <p:nvPr/>
        </p:nvSpPr>
        <p:spPr>
          <a:xfrm>
            <a:off x="285750" y="238125"/>
            <a:ext cx="865251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Estimating the </a:t>
            </a:r>
            <a:r>
              <a:rPr lang="en-US" sz="2550" b="1" u="sng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Annual</a:t>
            </a:r>
            <a:r>
              <a:rPr lang="en-US" sz="255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Scale of </a:t>
            </a:r>
            <a:r>
              <a:rPr lang="en-US" sz="255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Systemic Disinvestment</a:t>
            </a:r>
            <a:r>
              <a:rPr lang="en-US" sz="2550" b="1" dirty="0">
                <a:solidFill>
                  <a:srgbClr val="D32F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in Philadelphia</a:t>
            </a:r>
            <a:endParaRPr lang="en-US" sz="255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5A7384-1505-60CB-29EB-3F78B5E65399}"/>
              </a:ext>
            </a:extLst>
          </p:cNvPr>
          <p:cNvSpPr txBox="1"/>
          <p:nvPr/>
        </p:nvSpPr>
        <p:spPr>
          <a:xfrm>
            <a:off x="175260" y="1294983"/>
            <a:ext cx="90297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$1.95 Billion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less for Home Loans for Black households compared to White.</a:t>
            </a:r>
          </a:p>
          <a:p>
            <a:endParaRPr lang="en-US" sz="1500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$1.57 Billion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less for Philly Students relative to suburban students. </a:t>
            </a:r>
          </a:p>
          <a:p>
            <a:endParaRPr lang="en-US" sz="15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$Incalculable Billions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lost to Mass Incarceration.</a:t>
            </a:r>
          </a:p>
          <a:p>
            <a:endParaRPr lang="en-US" sz="15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$3.6 Billion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more</a:t>
            </a:r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in generational wealth for White households, legacy of historic redlining.</a:t>
            </a:r>
          </a:p>
          <a:p>
            <a:endParaRPr lang="en-US" sz="15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$7.7 Billion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in credit card interest and fees.</a:t>
            </a:r>
          </a:p>
          <a:p>
            <a:endParaRPr lang="en-US" sz="15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$242 Million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in overdraft fees.</a:t>
            </a:r>
          </a:p>
          <a:p>
            <a:endParaRPr lang="en-US" sz="15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$232 Million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of our City Budget paid to Banks in interest.</a:t>
            </a:r>
          </a:p>
          <a:p>
            <a:endParaRPr lang="en-US" sz="15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$60 Million </a:t>
            </a:r>
            <a:r>
              <a:rPr lang="en-US" sz="15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cut from our city budget in tax breaks to Universities.</a:t>
            </a:r>
          </a:p>
        </p:txBody>
      </p:sp>
    </p:spTree>
    <p:extLst>
      <p:ext uri="{BB962C8B-B14F-4D97-AF65-F5344CB8AC3E}">
        <p14:creationId xmlns:p14="http://schemas.microsoft.com/office/powerpoint/2010/main" val="23111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1834" y="1004143"/>
            <a:ext cx="4940332" cy="746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40"/>
              </a:lnSpc>
              <a:spcBef>
                <a:spcPts val="300"/>
              </a:spcBef>
              <a:spcAft>
                <a:spcPts val="3000"/>
              </a:spcAft>
              <a:buNone/>
            </a:pPr>
            <a:r>
              <a:rPr lang="en-US" sz="21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face of federal abandonment,</a:t>
            </a:r>
            <a:endParaRPr lang="en-US" sz="2100" dirty="0"/>
          </a:p>
          <a:p>
            <a:pPr marL="0" indent="0" algn="ctr">
              <a:lnSpc>
                <a:spcPts val="2940"/>
              </a:lnSpc>
              <a:spcBef>
                <a:spcPts val="300"/>
              </a:spcBef>
              <a:spcAft>
                <a:spcPts val="3000"/>
              </a:spcAft>
              <a:buNone/>
            </a:pPr>
            <a:r>
              <a:rPr lang="en-US" sz="2100" dirty="0">
                <a:solidFill>
                  <a:srgbClr val="A0B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Philadelphia must act.</a:t>
            </a:r>
            <a:endParaRPr lang="en-US" sz="2100" dirty="0"/>
          </a:p>
        </p:txBody>
      </p:sp>
      <p:sp>
        <p:nvSpPr>
          <p:cNvPr id="3" name="Shape 1"/>
          <p:cNvSpPr/>
          <p:nvPr/>
        </p:nvSpPr>
        <p:spPr>
          <a:xfrm>
            <a:off x="2188369" y="2131665"/>
            <a:ext cx="0" cy="2045791"/>
          </a:xfrm>
          <a:prstGeom prst="line">
            <a:avLst/>
          </a:prstGeom>
          <a:noFill/>
          <a:ln w="76200">
            <a:solidFill>
              <a:srgbClr val="FFC10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607469" y="2169765"/>
            <a:ext cx="4473988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40"/>
              </a:lnSpc>
              <a:spcBef>
                <a:spcPts val="300"/>
              </a:spcBef>
              <a:spcAft>
                <a:spcPts val="2250"/>
              </a:spcAft>
              <a:buNone/>
            </a:pPr>
            <a:r>
              <a:rPr lang="en-US" sz="3600" b="1" dirty="0">
                <a:solidFill>
                  <a:srgbClr val="FFC1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Two-Part Response: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2607469" y="3095476"/>
            <a:ext cx="4473988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6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Immediate Crisis Intervention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2607469" y="3712666"/>
            <a:ext cx="4473988" cy="426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10-Year Transformation Plan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6995</TotalTime>
  <Words>1720</Words>
  <Application>Microsoft Office PowerPoint</Application>
  <PresentationFormat>On-screen Show (16:9)</PresentationFormat>
  <Paragraphs>315</Paragraphs>
  <Slides>31</Slides>
  <Notes>28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Amasis MT Pro Black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Levy, Nicole</cp:lastModifiedBy>
  <cp:revision>9</cp:revision>
  <dcterms:created xsi:type="dcterms:W3CDTF">2026-01-15T16:51:28Z</dcterms:created>
  <dcterms:modified xsi:type="dcterms:W3CDTF">2026-03-13T17:36:18Z</dcterms:modified>
</cp:coreProperties>
</file>